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3"/>
  </p:notesMasterIdLst>
  <p:sldIdLst>
    <p:sldId id="462" r:id="rId5"/>
    <p:sldId id="574" r:id="rId6"/>
    <p:sldId id="604" r:id="rId7"/>
    <p:sldId id="605" r:id="rId8"/>
    <p:sldId id="486" r:id="rId9"/>
    <p:sldId id="500" r:id="rId10"/>
    <p:sldId id="507" r:id="rId11"/>
    <p:sldId id="582" r:id="rId12"/>
    <p:sldId id="606" r:id="rId13"/>
    <p:sldId id="600" r:id="rId14"/>
    <p:sldId id="584" r:id="rId15"/>
    <p:sldId id="601" r:id="rId16"/>
    <p:sldId id="585" r:id="rId17"/>
    <p:sldId id="586" r:id="rId18"/>
    <p:sldId id="490" r:id="rId19"/>
    <p:sldId id="508" r:id="rId20"/>
    <p:sldId id="510" r:id="rId21"/>
    <p:sldId id="602" r:id="rId22"/>
    <p:sldId id="608" r:id="rId23"/>
    <p:sldId id="607" r:id="rId24"/>
    <p:sldId id="497" r:id="rId25"/>
    <p:sldId id="609" r:id="rId26"/>
    <p:sldId id="610" r:id="rId27"/>
    <p:sldId id="492" r:id="rId28"/>
    <p:sldId id="591" r:id="rId29"/>
    <p:sldId id="611" r:id="rId30"/>
    <p:sldId id="612" r:id="rId31"/>
    <p:sldId id="613" r:id="rId32"/>
    <p:sldId id="614" r:id="rId33"/>
    <p:sldId id="593" r:id="rId34"/>
    <p:sldId id="592" r:id="rId35"/>
    <p:sldId id="595" r:id="rId36"/>
    <p:sldId id="594" r:id="rId37"/>
    <p:sldId id="616" r:id="rId38"/>
    <p:sldId id="615" r:id="rId39"/>
    <p:sldId id="617" r:id="rId40"/>
    <p:sldId id="588" r:id="rId41"/>
    <p:sldId id="589" r:id="rId42"/>
    <p:sldId id="596" r:id="rId43"/>
    <p:sldId id="597" r:id="rId44"/>
    <p:sldId id="590" r:id="rId45"/>
    <p:sldId id="524" r:id="rId46"/>
    <p:sldId id="553" r:id="rId47"/>
    <p:sldId id="477" r:id="rId48"/>
    <p:sldId id="518" r:id="rId49"/>
    <p:sldId id="618" r:id="rId50"/>
    <p:sldId id="516" r:id="rId51"/>
    <p:sldId id="471" r:id="rId52"/>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944"/>
    <a:srgbClr val="0F44A3"/>
    <a:srgbClr val="1169B4"/>
    <a:srgbClr val="1169B5"/>
    <a:srgbClr val="1888D3"/>
    <a:srgbClr val="E4E4E4"/>
    <a:srgbClr val="D3DEF3"/>
    <a:srgbClr val="004786"/>
    <a:srgbClr val="000000"/>
    <a:srgbClr val="6C7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4"/>
    <p:restoredTop sz="26781" autoAdjust="0"/>
  </p:normalViewPr>
  <p:slideViewPr>
    <p:cSldViewPr snapToGrid="0">
      <p:cViewPr varScale="1">
        <p:scale>
          <a:sx n="17" d="100"/>
          <a:sy n="17" d="100"/>
        </p:scale>
        <p:origin x="2596" y="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Escobar Parada" userId="S::karla.escobar@sesuperior.cl::2224149f-6fb7-4fd7-a7a3-c82751ae1e06" providerId="AD" clId="Web-{3333D6BD-7D8E-2E3D-4D1B-79314596B920}"/>
    <pc:docChg chg="modSld">
      <pc:chgData name="Karla Escobar Parada" userId="S::karla.escobar@sesuperior.cl::2224149f-6fb7-4fd7-a7a3-c82751ae1e06" providerId="AD" clId="Web-{3333D6BD-7D8E-2E3D-4D1B-79314596B920}" dt="2024-12-01T00:19:33.286" v="7" actId="20577"/>
      <pc:docMkLst>
        <pc:docMk/>
      </pc:docMkLst>
      <pc:sldChg chg="modSp">
        <pc:chgData name="Karla Escobar Parada" userId="S::karla.escobar@sesuperior.cl::2224149f-6fb7-4fd7-a7a3-c82751ae1e06" providerId="AD" clId="Web-{3333D6BD-7D8E-2E3D-4D1B-79314596B920}" dt="2024-12-01T00:19:33.286" v="7" actId="20577"/>
        <pc:sldMkLst>
          <pc:docMk/>
          <pc:sldMk cId="3252964746" sldId="516"/>
        </pc:sldMkLst>
        <pc:spChg chg="mod">
          <ac:chgData name="Karla Escobar Parada" userId="S::karla.escobar@sesuperior.cl::2224149f-6fb7-4fd7-a7a3-c82751ae1e06" providerId="AD" clId="Web-{3333D6BD-7D8E-2E3D-4D1B-79314596B920}" dt="2024-12-01T00:19:33.286" v="7" actId="20577"/>
          <ac:spMkLst>
            <pc:docMk/>
            <pc:sldMk cId="3252964746" sldId="516"/>
            <ac:spMk id="4" creationId="{A74B1967-F094-4D48-1A33-D4794AE6D3E9}"/>
          </ac:spMkLst>
        </pc:spChg>
      </pc:sldChg>
    </pc:docChg>
  </pc:docChgLst>
  <pc:docChgLst>
    <pc:chgData name="Karla Escobar Parada" userId="S::karla.escobar@sesuperior.cl::2224149f-6fb7-4fd7-a7a3-c82751ae1e06" providerId="AD" clId="Web-{C98BB071-C9DB-DD5E-8629-753E858E8B85}"/>
    <pc:docChg chg="modSld">
      <pc:chgData name="Karla Escobar Parada" userId="S::karla.escobar@sesuperior.cl::2224149f-6fb7-4fd7-a7a3-c82751ae1e06" providerId="AD" clId="Web-{C98BB071-C9DB-DD5E-8629-753E858E8B85}" dt="2024-12-01T00:57:46.093" v="13"/>
      <pc:docMkLst>
        <pc:docMk/>
      </pc:docMkLst>
      <pc:sldChg chg="modSp">
        <pc:chgData name="Karla Escobar Parada" userId="S::karla.escobar@sesuperior.cl::2224149f-6fb7-4fd7-a7a3-c82751ae1e06" providerId="AD" clId="Web-{C98BB071-C9DB-DD5E-8629-753E858E8B85}" dt="2024-12-01T00:36:14.651" v="1" actId="20577"/>
        <pc:sldMkLst>
          <pc:docMk/>
          <pc:sldMk cId="2093447907" sldId="477"/>
        </pc:sldMkLst>
        <pc:spChg chg="mod">
          <ac:chgData name="Karla Escobar Parada" userId="S::karla.escobar@sesuperior.cl::2224149f-6fb7-4fd7-a7a3-c82751ae1e06" providerId="AD" clId="Web-{C98BB071-C9DB-DD5E-8629-753E858E8B85}" dt="2024-12-01T00:36:14.651" v="1" actId="20577"/>
          <ac:spMkLst>
            <pc:docMk/>
            <pc:sldMk cId="2093447907" sldId="477"/>
            <ac:spMk id="4" creationId="{FBCAC3C5-ECA1-4B4C-46F5-4A00E099AD4A}"/>
          </ac:spMkLst>
        </pc:spChg>
      </pc:sldChg>
      <pc:sldChg chg="modSp">
        <pc:chgData name="Karla Escobar Parada" userId="S::karla.escobar@sesuperior.cl::2224149f-6fb7-4fd7-a7a3-c82751ae1e06" providerId="AD" clId="Web-{C98BB071-C9DB-DD5E-8629-753E858E8B85}" dt="2024-12-01T00:57:12.857" v="6" actId="20577"/>
        <pc:sldMkLst>
          <pc:docMk/>
          <pc:sldMk cId="354276687" sldId="508"/>
        </pc:sldMkLst>
        <pc:spChg chg="mod">
          <ac:chgData name="Karla Escobar Parada" userId="S::karla.escobar@sesuperior.cl::2224149f-6fb7-4fd7-a7a3-c82751ae1e06" providerId="AD" clId="Web-{C98BB071-C9DB-DD5E-8629-753E858E8B85}" dt="2024-12-01T00:57:12.857" v="6" actId="20577"/>
          <ac:spMkLst>
            <pc:docMk/>
            <pc:sldMk cId="354276687" sldId="508"/>
            <ac:spMk id="2" creationId="{638A128A-338B-A075-17F0-BEC66C754501}"/>
          </ac:spMkLst>
        </pc:spChg>
      </pc:sldChg>
      <pc:sldChg chg="modSp">
        <pc:chgData name="Karla Escobar Parada" userId="S::karla.escobar@sesuperior.cl::2224149f-6fb7-4fd7-a7a3-c82751ae1e06" providerId="AD" clId="Web-{C98BB071-C9DB-DD5E-8629-753E858E8B85}" dt="2024-12-01T00:56:46.747" v="3"/>
        <pc:sldMkLst>
          <pc:docMk/>
          <pc:sldMk cId="882528443" sldId="585"/>
        </pc:sldMkLst>
        <pc:spChg chg="mod">
          <ac:chgData name="Karla Escobar Parada" userId="S::karla.escobar@sesuperior.cl::2224149f-6fb7-4fd7-a7a3-c82751ae1e06" providerId="AD" clId="Web-{C98BB071-C9DB-DD5E-8629-753E858E8B85}" dt="2024-12-01T00:56:46.747" v="3"/>
          <ac:spMkLst>
            <pc:docMk/>
            <pc:sldMk cId="882528443" sldId="585"/>
            <ac:spMk id="5" creationId="{9F690FF0-E179-B571-B5E1-3ECB515A22C3}"/>
          </ac:spMkLst>
        </pc:spChg>
      </pc:sldChg>
      <pc:sldChg chg="modSp">
        <pc:chgData name="Karla Escobar Parada" userId="S::karla.escobar@sesuperior.cl::2224149f-6fb7-4fd7-a7a3-c82751ae1e06" providerId="AD" clId="Web-{C98BB071-C9DB-DD5E-8629-753E858E8B85}" dt="2024-12-01T00:56:57.545" v="4"/>
        <pc:sldMkLst>
          <pc:docMk/>
          <pc:sldMk cId="4008833270" sldId="586"/>
        </pc:sldMkLst>
        <pc:spChg chg="mod">
          <ac:chgData name="Karla Escobar Parada" userId="S::karla.escobar@sesuperior.cl::2224149f-6fb7-4fd7-a7a3-c82751ae1e06" providerId="AD" clId="Web-{C98BB071-C9DB-DD5E-8629-753E858E8B85}" dt="2024-12-01T00:56:57.545" v="4"/>
          <ac:spMkLst>
            <pc:docMk/>
            <pc:sldMk cId="4008833270" sldId="586"/>
            <ac:spMk id="4" creationId="{C539804E-A1C5-AC52-A3E5-C9BD655289BF}"/>
          </ac:spMkLst>
        </pc:spChg>
      </pc:sldChg>
      <pc:sldChg chg="modSp">
        <pc:chgData name="Karla Escobar Parada" userId="S::karla.escobar@sesuperior.cl::2224149f-6fb7-4fd7-a7a3-c82751ae1e06" providerId="AD" clId="Web-{C98BB071-C9DB-DD5E-8629-753E858E8B85}" dt="2024-12-01T00:56:38.247" v="2"/>
        <pc:sldMkLst>
          <pc:docMk/>
          <pc:sldMk cId="1743188803" sldId="601"/>
        </pc:sldMkLst>
        <pc:spChg chg="mod">
          <ac:chgData name="Karla Escobar Parada" userId="S::karla.escobar@sesuperior.cl::2224149f-6fb7-4fd7-a7a3-c82751ae1e06" providerId="AD" clId="Web-{C98BB071-C9DB-DD5E-8629-753E858E8B85}" dt="2024-12-01T00:56:38.247" v="2"/>
          <ac:spMkLst>
            <pc:docMk/>
            <pc:sldMk cId="1743188803" sldId="601"/>
            <ac:spMk id="5" creationId="{6E4747DF-A043-1411-B042-100AF80A9F87}"/>
          </ac:spMkLst>
        </pc:spChg>
      </pc:sldChg>
      <pc:sldChg chg="modSp">
        <pc:chgData name="Karla Escobar Parada" userId="S::karla.escobar@sesuperior.cl::2224149f-6fb7-4fd7-a7a3-c82751ae1e06" providerId="AD" clId="Web-{C98BB071-C9DB-DD5E-8629-753E858E8B85}" dt="2024-12-01T00:57:23.608" v="7"/>
        <pc:sldMkLst>
          <pc:docMk/>
          <pc:sldMk cId="2950108579" sldId="602"/>
        </pc:sldMkLst>
        <pc:spChg chg="mod">
          <ac:chgData name="Karla Escobar Parada" userId="S::karla.escobar@sesuperior.cl::2224149f-6fb7-4fd7-a7a3-c82751ae1e06" providerId="AD" clId="Web-{C98BB071-C9DB-DD5E-8629-753E858E8B85}" dt="2024-12-01T00:57:23.608" v="7"/>
          <ac:spMkLst>
            <pc:docMk/>
            <pc:sldMk cId="2950108579" sldId="602"/>
            <ac:spMk id="4" creationId="{C1B106C4-345B-5D71-D831-3E29A6C421E6}"/>
          </ac:spMkLst>
        </pc:spChg>
      </pc:sldChg>
      <pc:sldChg chg="modSp">
        <pc:chgData name="Karla Escobar Parada" userId="S::karla.escobar@sesuperior.cl::2224149f-6fb7-4fd7-a7a3-c82751ae1e06" providerId="AD" clId="Web-{C98BB071-C9DB-DD5E-8629-753E858E8B85}" dt="2024-12-01T00:57:46.093" v="13"/>
        <pc:sldMkLst>
          <pc:docMk/>
          <pc:sldMk cId="2328686767" sldId="608"/>
        </pc:sldMkLst>
        <pc:graphicFrameChg chg="mod modGraphic">
          <ac:chgData name="Karla Escobar Parada" userId="S::karla.escobar@sesuperior.cl::2224149f-6fb7-4fd7-a7a3-c82751ae1e06" providerId="AD" clId="Web-{C98BB071-C9DB-DD5E-8629-753E858E8B85}" dt="2024-12-01T00:57:46.093" v="13"/>
          <ac:graphicFrameMkLst>
            <pc:docMk/>
            <pc:sldMk cId="2328686767" sldId="608"/>
            <ac:graphicFrameMk id="3" creationId="{58052BD2-C178-DE85-45FA-37BCC8E2B47B}"/>
          </ac:graphicFrameMkLst>
        </pc:graphicFrameChg>
      </pc:sldChg>
    </pc:docChg>
  </pc:docChgLst>
  <pc:docChgLst>
    <pc:chgData name="Karla Escobar Parada" userId="2224149f-6fb7-4fd7-a7a3-c82751ae1e06" providerId="ADAL" clId="{5A77562D-6484-4C26-8DBD-3DC1095E6DD4}"/>
    <pc:docChg chg="modSld sldOrd">
      <pc:chgData name="Karla Escobar Parada" userId="2224149f-6fb7-4fd7-a7a3-c82751ae1e06" providerId="ADAL" clId="{5A77562D-6484-4C26-8DBD-3DC1095E6DD4}" dt="2024-12-02T15:49:35.312" v="19" actId="6549"/>
      <pc:docMkLst>
        <pc:docMk/>
      </pc:docMkLst>
      <pc:sldChg chg="modNotesTx">
        <pc:chgData name="Karla Escobar Parada" userId="2224149f-6fb7-4fd7-a7a3-c82751ae1e06" providerId="ADAL" clId="{5A77562D-6484-4C26-8DBD-3DC1095E6DD4}" dt="2024-12-02T15:47:39.390" v="1" actId="6549"/>
        <pc:sldMkLst>
          <pc:docMk/>
          <pc:sldMk cId="2791050549" sldId="500"/>
        </pc:sldMkLst>
      </pc:sldChg>
      <pc:sldChg chg="modNotesTx">
        <pc:chgData name="Karla Escobar Parada" userId="2224149f-6fb7-4fd7-a7a3-c82751ae1e06" providerId="ADAL" clId="{5A77562D-6484-4C26-8DBD-3DC1095E6DD4}" dt="2024-12-02T15:49:35.312" v="19" actId="6549"/>
        <pc:sldMkLst>
          <pc:docMk/>
          <pc:sldMk cId="2628905508" sldId="524"/>
        </pc:sldMkLst>
      </pc:sldChg>
      <pc:sldChg chg="modNotesTx">
        <pc:chgData name="Karla Escobar Parada" userId="2224149f-6fb7-4fd7-a7a3-c82751ae1e06" providerId="ADAL" clId="{5A77562D-6484-4C26-8DBD-3DC1095E6DD4}" dt="2024-12-02T15:49:19.128" v="15" actId="6549"/>
        <pc:sldMkLst>
          <pc:docMk/>
          <pc:sldMk cId="1931704943" sldId="589"/>
        </pc:sldMkLst>
      </pc:sldChg>
      <pc:sldChg chg="modNotesTx">
        <pc:chgData name="Karla Escobar Parada" userId="2224149f-6fb7-4fd7-a7a3-c82751ae1e06" providerId="ADAL" clId="{5A77562D-6484-4C26-8DBD-3DC1095E6DD4}" dt="2024-12-02T15:49:31.654" v="18" actId="6549"/>
        <pc:sldMkLst>
          <pc:docMk/>
          <pc:sldMk cId="3107562669" sldId="590"/>
        </pc:sldMkLst>
      </pc:sldChg>
      <pc:sldChg chg="modNotesTx">
        <pc:chgData name="Karla Escobar Parada" userId="2224149f-6fb7-4fd7-a7a3-c82751ae1e06" providerId="ADAL" clId="{5A77562D-6484-4C26-8DBD-3DC1095E6DD4}" dt="2024-12-02T15:48:44.756" v="8" actId="6549"/>
        <pc:sldMkLst>
          <pc:docMk/>
          <pc:sldMk cId="2938486640" sldId="591"/>
        </pc:sldMkLst>
      </pc:sldChg>
      <pc:sldChg chg="modNotesTx">
        <pc:chgData name="Karla Escobar Parada" userId="2224149f-6fb7-4fd7-a7a3-c82751ae1e06" providerId="ADAL" clId="{5A77562D-6484-4C26-8DBD-3DC1095E6DD4}" dt="2024-12-02T15:49:23.089" v="16" actId="6549"/>
        <pc:sldMkLst>
          <pc:docMk/>
          <pc:sldMk cId="992100803" sldId="596"/>
        </pc:sldMkLst>
      </pc:sldChg>
      <pc:sldChg chg="modNotesTx">
        <pc:chgData name="Karla Escobar Parada" userId="2224149f-6fb7-4fd7-a7a3-c82751ae1e06" providerId="ADAL" clId="{5A77562D-6484-4C26-8DBD-3DC1095E6DD4}" dt="2024-12-02T15:49:26.691" v="17" actId="6549"/>
        <pc:sldMkLst>
          <pc:docMk/>
          <pc:sldMk cId="1953339060" sldId="597"/>
        </pc:sldMkLst>
      </pc:sldChg>
      <pc:sldChg chg="modNotesTx">
        <pc:chgData name="Karla Escobar Parada" userId="2224149f-6fb7-4fd7-a7a3-c82751ae1e06" providerId="ADAL" clId="{5A77562D-6484-4C26-8DBD-3DC1095E6DD4}" dt="2024-12-02T15:47:55.760" v="4" actId="6549"/>
        <pc:sldMkLst>
          <pc:docMk/>
          <pc:sldMk cId="1743188803" sldId="601"/>
        </pc:sldMkLst>
      </pc:sldChg>
      <pc:sldChg chg="modNotesTx">
        <pc:chgData name="Karla Escobar Parada" userId="2224149f-6fb7-4fd7-a7a3-c82751ae1e06" providerId="ADAL" clId="{5A77562D-6484-4C26-8DBD-3DC1095E6DD4}" dt="2024-12-02T15:47:31.863" v="0" actId="6549"/>
        <pc:sldMkLst>
          <pc:docMk/>
          <pc:sldMk cId="4121428263" sldId="605"/>
        </pc:sldMkLst>
      </pc:sldChg>
      <pc:sldChg chg="ord">
        <pc:chgData name="Karla Escobar Parada" userId="2224149f-6fb7-4fd7-a7a3-c82751ae1e06" providerId="ADAL" clId="{5A77562D-6484-4C26-8DBD-3DC1095E6DD4}" dt="2024-12-02T15:47:48.777" v="3"/>
        <pc:sldMkLst>
          <pc:docMk/>
          <pc:sldMk cId="2153967419" sldId="606"/>
        </pc:sldMkLst>
      </pc:sldChg>
      <pc:sldChg chg="modNotesTx">
        <pc:chgData name="Karla Escobar Parada" userId="2224149f-6fb7-4fd7-a7a3-c82751ae1e06" providerId="ADAL" clId="{5A77562D-6484-4C26-8DBD-3DC1095E6DD4}" dt="2024-12-02T15:48:32.771" v="6" actId="6549"/>
        <pc:sldMkLst>
          <pc:docMk/>
          <pc:sldMk cId="2046853172" sldId="607"/>
        </pc:sldMkLst>
      </pc:sldChg>
      <pc:sldChg chg="modNotesTx">
        <pc:chgData name="Karla Escobar Parada" userId="2224149f-6fb7-4fd7-a7a3-c82751ae1e06" providerId="ADAL" clId="{5A77562D-6484-4C26-8DBD-3DC1095E6DD4}" dt="2024-12-02T15:48:28.492" v="5" actId="6549"/>
        <pc:sldMkLst>
          <pc:docMk/>
          <pc:sldMk cId="2328686767" sldId="608"/>
        </pc:sldMkLst>
      </pc:sldChg>
      <pc:sldChg chg="modNotesTx">
        <pc:chgData name="Karla Escobar Parada" userId="2224149f-6fb7-4fd7-a7a3-c82751ae1e06" providerId="ADAL" clId="{5A77562D-6484-4C26-8DBD-3DC1095E6DD4}" dt="2024-12-02T15:48:39.468" v="7" actId="6549"/>
        <pc:sldMkLst>
          <pc:docMk/>
          <pc:sldMk cId="1567123641" sldId="610"/>
        </pc:sldMkLst>
      </pc:sldChg>
      <pc:sldChg chg="modNotesTx">
        <pc:chgData name="Karla Escobar Parada" userId="2224149f-6fb7-4fd7-a7a3-c82751ae1e06" providerId="ADAL" clId="{5A77562D-6484-4C26-8DBD-3DC1095E6DD4}" dt="2024-12-02T15:48:48.138" v="9" actId="6549"/>
        <pc:sldMkLst>
          <pc:docMk/>
          <pc:sldMk cId="497159174" sldId="611"/>
        </pc:sldMkLst>
      </pc:sldChg>
      <pc:sldChg chg="modNotesTx">
        <pc:chgData name="Karla Escobar Parada" userId="2224149f-6fb7-4fd7-a7a3-c82751ae1e06" providerId="ADAL" clId="{5A77562D-6484-4C26-8DBD-3DC1095E6DD4}" dt="2024-12-02T15:48:52.272" v="10" actId="6549"/>
        <pc:sldMkLst>
          <pc:docMk/>
          <pc:sldMk cId="2853057561" sldId="612"/>
        </pc:sldMkLst>
      </pc:sldChg>
      <pc:sldChg chg="modNotesTx">
        <pc:chgData name="Karla Escobar Parada" userId="2224149f-6fb7-4fd7-a7a3-c82751ae1e06" providerId="ADAL" clId="{5A77562D-6484-4C26-8DBD-3DC1095E6DD4}" dt="2024-12-02T15:48:55.568" v="11" actId="6549"/>
        <pc:sldMkLst>
          <pc:docMk/>
          <pc:sldMk cId="205119977" sldId="613"/>
        </pc:sldMkLst>
      </pc:sldChg>
      <pc:sldChg chg="modNotesTx">
        <pc:chgData name="Karla Escobar Parada" userId="2224149f-6fb7-4fd7-a7a3-c82751ae1e06" providerId="ADAL" clId="{5A77562D-6484-4C26-8DBD-3DC1095E6DD4}" dt="2024-12-02T15:48:59.477" v="12" actId="6549"/>
        <pc:sldMkLst>
          <pc:docMk/>
          <pc:sldMk cId="1000451759" sldId="614"/>
        </pc:sldMkLst>
      </pc:sldChg>
      <pc:sldChg chg="modNotesTx">
        <pc:chgData name="Karla Escobar Parada" userId="2224149f-6fb7-4fd7-a7a3-c82751ae1e06" providerId="ADAL" clId="{5A77562D-6484-4C26-8DBD-3DC1095E6DD4}" dt="2024-12-02T15:49:13.010" v="14" actId="6549"/>
        <pc:sldMkLst>
          <pc:docMk/>
          <pc:sldMk cId="362561440" sldId="615"/>
        </pc:sldMkLst>
      </pc:sldChg>
      <pc:sldChg chg="modNotesTx">
        <pc:chgData name="Karla Escobar Parada" userId="2224149f-6fb7-4fd7-a7a3-c82751ae1e06" providerId="ADAL" clId="{5A77562D-6484-4C26-8DBD-3DC1095E6DD4}" dt="2024-12-02T15:49:07.996" v="13" actId="6549"/>
        <pc:sldMkLst>
          <pc:docMk/>
          <pc:sldMk cId="2634443025" sldId="616"/>
        </pc:sldMkLst>
      </pc:sldChg>
    </pc:docChg>
  </pc:docChgLst>
  <pc:docChgLst>
    <pc:chgData name="Karla Escobar Parada" userId="2224149f-6fb7-4fd7-a7a3-c82751ae1e06" providerId="ADAL" clId="{548E7139-18FF-45DC-89C1-F554CAD80BF1}"/>
    <pc:docChg chg="undo custSel modSld">
      <pc:chgData name="Karla Escobar Parada" userId="2224149f-6fb7-4fd7-a7a3-c82751ae1e06" providerId="ADAL" clId="{548E7139-18FF-45DC-89C1-F554CAD80BF1}" dt="2024-11-29T20:10:05.239" v="91"/>
      <pc:docMkLst>
        <pc:docMk/>
      </pc:docMkLst>
      <pc:sldChg chg="addSp delSp modSp">
        <pc:chgData name="Karla Escobar Parada" userId="2224149f-6fb7-4fd7-a7a3-c82751ae1e06" providerId="ADAL" clId="{548E7139-18FF-45DC-89C1-F554CAD80BF1}" dt="2024-11-29T20:10:05.239" v="91"/>
        <pc:sldMkLst>
          <pc:docMk/>
          <pc:sldMk cId="3252964746" sldId="516"/>
        </pc:sldMkLst>
        <pc:spChg chg="del">
          <ac:chgData name="Karla Escobar Parada" userId="2224149f-6fb7-4fd7-a7a3-c82751ae1e06" providerId="ADAL" clId="{548E7139-18FF-45DC-89C1-F554CAD80BF1}" dt="2024-11-29T20:10:03.843" v="90" actId="478"/>
          <ac:spMkLst>
            <pc:docMk/>
            <pc:sldMk cId="3252964746" sldId="516"/>
            <ac:spMk id="2" creationId="{6B348FA7-0EDB-A8C8-B4B1-D625AFA9300D}"/>
          </ac:spMkLst>
        </pc:spChg>
        <pc:spChg chg="add mod">
          <ac:chgData name="Karla Escobar Parada" userId="2224149f-6fb7-4fd7-a7a3-c82751ae1e06" providerId="ADAL" clId="{548E7139-18FF-45DC-89C1-F554CAD80BF1}" dt="2024-11-29T20:10:05.239" v="91"/>
          <ac:spMkLst>
            <pc:docMk/>
            <pc:sldMk cId="3252964746" sldId="516"/>
            <ac:spMk id="4" creationId="{A74B1967-F094-4D48-1A33-D4794AE6D3E9}"/>
          </ac:spMkLst>
        </pc:spChg>
      </pc:sldChg>
      <pc:sldChg chg="addSp modSp mod">
        <pc:chgData name="Karla Escobar Parada" userId="2224149f-6fb7-4fd7-a7a3-c82751ae1e06" providerId="ADAL" clId="{548E7139-18FF-45DC-89C1-F554CAD80BF1}" dt="2024-11-29T20:04:30.274" v="48" actId="20577"/>
        <pc:sldMkLst>
          <pc:docMk/>
          <pc:sldMk cId="2628905508" sldId="524"/>
        </pc:sldMkLst>
        <pc:spChg chg="mod">
          <ac:chgData name="Karla Escobar Parada" userId="2224149f-6fb7-4fd7-a7a3-c82751ae1e06" providerId="ADAL" clId="{548E7139-18FF-45DC-89C1-F554CAD80BF1}" dt="2024-11-29T20:01:45.311" v="11" actId="1076"/>
          <ac:spMkLst>
            <pc:docMk/>
            <pc:sldMk cId="2628905508" sldId="524"/>
            <ac:spMk id="5" creationId="{23F9EBBB-28B2-8436-3A32-3D764D2F7CE7}"/>
          </ac:spMkLst>
        </pc:spChg>
        <pc:spChg chg="mod">
          <ac:chgData name="Karla Escobar Parada" userId="2224149f-6fb7-4fd7-a7a3-c82751ae1e06" providerId="ADAL" clId="{548E7139-18FF-45DC-89C1-F554CAD80BF1}" dt="2024-11-29T20:01:49.183" v="12" actId="1076"/>
          <ac:spMkLst>
            <pc:docMk/>
            <pc:sldMk cId="2628905508" sldId="524"/>
            <ac:spMk id="6" creationId="{80B41E88-BC89-78BC-716F-4ADA9525A6F1}"/>
          </ac:spMkLst>
        </pc:spChg>
        <pc:spChg chg="mod">
          <ac:chgData name="Karla Escobar Parada" userId="2224149f-6fb7-4fd7-a7a3-c82751ae1e06" providerId="ADAL" clId="{548E7139-18FF-45DC-89C1-F554CAD80BF1}" dt="2024-11-29T20:03:35.420" v="33" actId="1036"/>
          <ac:spMkLst>
            <pc:docMk/>
            <pc:sldMk cId="2628905508" sldId="524"/>
            <ac:spMk id="11" creationId="{9265240D-4DC6-B25D-659F-A098D9B6D9BD}"/>
          </ac:spMkLst>
        </pc:spChg>
        <pc:graphicFrameChg chg="add mod modGraphic">
          <ac:chgData name="Karla Escobar Parada" userId="2224149f-6fb7-4fd7-a7a3-c82751ae1e06" providerId="ADAL" clId="{548E7139-18FF-45DC-89C1-F554CAD80BF1}" dt="2024-11-29T20:04:30.274" v="48" actId="20577"/>
          <ac:graphicFrameMkLst>
            <pc:docMk/>
            <pc:sldMk cId="2628905508" sldId="524"/>
            <ac:graphicFrameMk id="7" creationId="{AAB285B0-60BA-9FD7-4649-C1A4D29D4FB0}"/>
          </ac:graphicFrameMkLst>
        </pc:graphicFrameChg>
      </pc:sldChg>
      <pc:sldChg chg="modSp mod">
        <pc:chgData name="Karla Escobar Parada" userId="2224149f-6fb7-4fd7-a7a3-c82751ae1e06" providerId="ADAL" clId="{548E7139-18FF-45DC-89C1-F554CAD80BF1}" dt="2024-11-29T20:05:48.166" v="52" actId="20577"/>
        <pc:sldMkLst>
          <pc:docMk/>
          <pc:sldMk cId="3609867647" sldId="584"/>
        </pc:sldMkLst>
        <pc:spChg chg="mod">
          <ac:chgData name="Karla Escobar Parada" userId="2224149f-6fb7-4fd7-a7a3-c82751ae1e06" providerId="ADAL" clId="{548E7139-18FF-45DC-89C1-F554CAD80BF1}" dt="2024-11-29T20:05:48.166" v="52" actId="20577"/>
          <ac:spMkLst>
            <pc:docMk/>
            <pc:sldMk cId="3609867647" sldId="584"/>
            <ac:spMk id="6" creationId="{37585C05-EED2-2BD3-6BF8-418EED01D54E}"/>
          </ac:spMkLst>
        </pc:spChg>
      </pc:sldChg>
      <pc:sldChg chg="addSp delSp modSp mod">
        <pc:chgData name="Karla Escobar Parada" userId="2224149f-6fb7-4fd7-a7a3-c82751ae1e06" providerId="ADAL" clId="{548E7139-18FF-45DC-89C1-F554CAD80BF1}" dt="2024-11-29T20:06:54.502" v="87" actId="123"/>
        <pc:sldMkLst>
          <pc:docMk/>
          <pc:sldMk cId="4008833270" sldId="586"/>
        </pc:sldMkLst>
        <pc:spChg chg="del mod">
          <ac:chgData name="Karla Escobar Parada" userId="2224149f-6fb7-4fd7-a7a3-c82751ae1e06" providerId="ADAL" clId="{548E7139-18FF-45DC-89C1-F554CAD80BF1}" dt="2024-11-29T20:06:22.967" v="54" actId="478"/>
          <ac:spMkLst>
            <pc:docMk/>
            <pc:sldMk cId="4008833270" sldId="586"/>
            <ac:spMk id="3" creationId="{4D92DDDA-B318-3DF6-F0E2-4EE08AFD63D9}"/>
          </ac:spMkLst>
        </pc:spChg>
        <pc:spChg chg="add mod">
          <ac:chgData name="Karla Escobar Parada" userId="2224149f-6fb7-4fd7-a7a3-c82751ae1e06" providerId="ADAL" clId="{548E7139-18FF-45DC-89C1-F554CAD80BF1}" dt="2024-11-29T20:06:54.502" v="87" actId="123"/>
          <ac:spMkLst>
            <pc:docMk/>
            <pc:sldMk cId="4008833270" sldId="586"/>
            <ac:spMk id="5" creationId="{ADBD5A3F-A823-1F96-D408-BFBA7B0E9342}"/>
          </ac:spMkLst>
        </pc:spChg>
      </pc:sldChg>
      <pc:sldChg chg="modSp mod">
        <pc:chgData name="Karla Escobar Parada" userId="2224149f-6fb7-4fd7-a7a3-c82751ae1e06" providerId="ADAL" clId="{548E7139-18FF-45DC-89C1-F554CAD80BF1}" dt="2024-11-29T20:08:15.184" v="88" actId="1582"/>
        <pc:sldMkLst>
          <pc:docMk/>
          <pc:sldMk cId="2938486640" sldId="591"/>
        </pc:sldMkLst>
        <pc:spChg chg="mod">
          <ac:chgData name="Karla Escobar Parada" userId="2224149f-6fb7-4fd7-a7a3-c82751ae1e06" providerId="ADAL" clId="{548E7139-18FF-45DC-89C1-F554CAD80BF1}" dt="2024-11-29T20:08:15.184" v="88" actId="1582"/>
          <ac:spMkLst>
            <pc:docMk/>
            <pc:sldMk cId="2938486640" sldId="591"/>
            <ac:spMk id="8" creationId="{C02D3E4D-F5FE-5174-322F-0144BE046263}"/>
          </ac:spMkLst>
        </pc:spChg>
      </pc:sldChg>
      <pc:sldChg chg="modSp mod">
        <pc:chgData name="Karla Escobar Parada" userId="2224149f-6fb7-4fd7-a7a3-c82751ae1e06" providerId="ADAL" clId="{548E7139-18FF-45DC-89C1-F554CAD80BF1}" dt="2024-11-29T20:08:55.010" v="89" actId="6549"/>
        <pc:sldMkLst>
          <pc:docMk/>
          <pc:sldMk cId="362561440" sldId="615"/>
        </pc:sldMkLst>
        <pc:spChg chg="mod">
          <ac:chgData name="Karla Escobar Parada" userId="2224149f-6fb7-4fd7-a7a3-c82751ae1e06" providerId="ADAL" clId="{548E7139-18FF-45DC-89C1-F554CAD80BF1}" dt="2024-11-29T20:08:55.010" v="89" actId="6549"/>
          <ac:spMkLst>
            <pc:docMk/>
            <pc:sldMk cId="362561440" sldId="615"/>
            <ac:spMk id="10" creationId="{77EF20AC-221A-A247-BA9A-F81C1D025F81}"/>
          </ac:spMkLst>
        </pc:spChg>
      </pc:sldChg>
    </pc:docChg>
  </pc:docChgLst>
  <pc:docChgLst>
    <pc:chgData name="Karla Escobar Parada" userId="2224149f-6fb7-4fd7-a7a3-c82751ae1e06" providerId="ADAL" clId="{B13E26AF-A0D6-420F-A869-0CDFE85A1213}"/>
    <pc:docChg chg="undo custSel modSld">
      <pc:chgData name="Karla Escobar Parada" userId="2224149f-6fb7-4fd7-a7a3-c82751ae1e06" providerId="ADAL" clId="{B13E26AF-A0D6-420F-A869-0CDFE85A1213}" dt="2024-12-01T01:01:24.523" v="26" actId="207"/>
      <pc:docMkLst>
        <pc:docMk/>
      </pc:docMkLst>
      <pc:sldChg chg="addSp modSp mod">
        <pc:chgData name="Karla Escobar Parada" userId="2224149f-6fb7-4fd7-a7a3-c82751ae1e06" providerId="ADAL" clId="{B13E26AF-A0D6-420F-A869-0CDFE85A1213}" dt="2024-11-29T20:16:27.365" v="4" actId="1076"/>
        <pc:sldMkLst>
          <pc:docMk/>
          <pc:sldMk cId="1307725718" sldId="462"/>
        </pc:sldMkLst>
        <pc:spChg chg="add mod">
          <ac:chgData name="Karla Escobar Parada" userId="2224149f-6fb7-4fd7-a7a3-c82751ae1e06" providerId="ADAL" clId="{B13E26AF-A0D6-420F-A869-0CDFE85A1213}" dt="2024-11-29T20:16:04.882" v="1" actId="1076"/>
          <ac:spMkLst>
            <pc:docMk/>
            <pc:sldMk cId="1307725718" sldId="462"/>
            <ac:spMk id="2" creationId="{F5905801-2884-E619-710C-2B8585B67898}"/>
          </ac:spMkLst>
        </pc:spChg>
        <pc:picChg chg="mod">
          <ac:chgData name="Karla Escobar Parada" userId="2224149f-6fb7-4fd7-a7a3-c82751ae1e06" providerId="ADAL" clId="{B13E26AF-A0D6-420F-A869-0CDFE85A1213}" dt="2024-11-29T20:16:08.736" v="2" actId="1076"/>
          <ac:picMkLst>
            <pc:docMk/>
            <pc:sldMk cId="1307725718" sldId="462"/>
            <ac:picMk id="10" creationId="{CD9FDB3D-3320-C7DC-9515-67FB4068AD98}"/>
          </ac:picMkLst>
        </pc:picChg>
        <pc:picChg chg="mod">
          <ac:chgData name="Karla Escobar Parada" userId="2224149f-6fb7-4fd7-a7a3-c82751ae1e06" providerId="ADAL" clId="{B13E26AF-A0D6-420F-A869-0CDFE85A1213}" dt="2024-11-29T20:16:27.365" v="4" actId="1076"/>
          <ac:picMkLst>
            <pc:docMk/>
            <pc:sldMk cId="1307725718" sldId="462"/>
            <ac:picMk id="11" creationId="{B19AF5EC-1541-D44B-3C8A-544EBDF19EFC}"/>
          </ac:picMkLst>
        </pc:picChg>
        <pc:picChg chg="mod">
          <ac:chgData name="Karla Escobar Parada" userId="2224149f-6fb7-4fd7-a7a3-c82751ae1e06" providerId="ADAL" clId="{B13E26AF-A0D6-420F-A869-0CDFE85A1213}" dt="2024-11-29T20:16:26.558" v="3" actId="14100"/>
          <ac:picMkLst>
            <pc:docMk/>
            <pc:sldMk cId="1307725718" sldId="462"/>
            <ac:picMk id="12" creationId="{524FD258-5A8F-B32B-DB08-130EC34293DF}"/>
          </ac:picMkLst>
        </pc:picChg>
      </pc:sldChg>
      <pc:sldChg chg="modSp">
        <pc:chgData name="Karla Escobar Parada" userId="2224149f-6fb7-4fd7-a7a3-c82751ae1e06" providerId="ADAL" clId="{B13E26AF-A0D6-420F-A869-0CDFE85A1213}" dt="2024-12-01T01:00:01.583" v="14" actId="207"/>
        <pc:sldMkLst>
          <pc:docMk/>
          <pc:sldMk cId="2093447907" sldId="477"/>
        </pc:sldMkLst>
        <pc:spChg chg="mod">
          <ac:chgData name="Karla Escobar Parada" userId="2224149f-6fb7-4fd7-a7a3-c82751ae1e06" providerId="ADAL" clId="{B13E26AF-A0D6-420F-A869-0CDFE85A1213}" dt="2024-12-01T01:00:01.583" v="14" actId="207"/>
          <ac:spMkLst>
            <pc:docMk/>
            <pc:sldMk cId="2093447907" sldId="477"/>
            <ac:spMk id="4" creationId="{FBCAC3C5-ECA1-4B4C-46F5-4A00E099AD4A}"/>
          </ac:spMkLst>
        </pc:spChg>
      </pc:sldChg>
      <pc:sldChg chg="modSp">
        <pc:chgData name="Karla Escobar Parada" userId="2224149f-6fb7-4fd7-a7a3-c82751ae1e06" providerId="ADAL" clId="{B13E26AF-A0D6-420F-A869-0CDFE85A1213}" dt="2024-12-01T01:01:24.523" v="26" actId="207"/>
        <pc:sldMkLst>
          <pc:docMk/>
          <pc:sldMk cId="1546479517" sldId="497"/>
        </pc:sldMkLst>
        <pc:spChg chg="mod">
          <ac:chgData name="Karla Escobar Parada" userId="2224149f-6fb7-4fd7-a7a3-c82751ae1e06" providerId="ADAL" clId="{B13E26AF-A0D6-420F-A869-0CDFE85A1213}" dt="2024-12-01T01:01:24.523" v="26" actId="207"/>
          <ac:spMkLst>
            <pc:docMk/>
            <pc:sldMk cId="1546479517" sldId="497"/>
            <ac:spMk id="13" creationId="{325DEC2C-0988-2CEA-0008-D3524BADC8D6}"/>
          </ac:spMkLst>
        </pc:spChg>
      </pc:sldChg>
      <pc:sldChg chg="modSp">
        <pc:chgData name="Karla Escobar Parada" userId="2224149f-6fb7-4fd7-a7a3-c82751ae1e06" providerId="ADAL" clId="{B13E26AF-A0D6-420F-A869-0CDFE85A1213}" dt="2024-12-01T01:00:45.630" v="21" actId="207"/>
        <pc:sldMkLst>
          <pc:docMk/>
          <pc:sldMk cId="2791050549" sldId="500"/>
        </pc:sldMkLst>
        <pc:spChg chg="mod">
          <ac:chgData name="Karla Escobar Parada" userId="2224149f-6fb7-4fd7-a7a3-c82751ae1e06" providerId="ADAL" clId="{B13E26AF-A0D6-420F-A869-0CDFE85A1213}" dt="2024-12-01T01:00:45.630" v="21" actId="207"/>
          <ac:spMkLst>
            <pc:docMk/>
            <pc:sldMk cId="2791050549" sldId="500"/>
            <ac:spMk id="2" creationId="{DDCC4C69-4F9F-FFBD-C002-086AF92683F5}"/>
          </ac:spMkLst>
        </pc:spChg>
      </pc:sldChg>
      <pc:sldChg chg="modSp">
        <pc:chgData name="Karla Escobar Parada" userId="2224149f-6fb7-4fd7-a7a3-c82751ae1e06" providerId="ADAL" clId="{B13E26AF-A0D6-420F-A869-0CDFE85A1213}" dt="2024-12-01T01:00:49.784" v="22" actId="207"/>
        <pc:sldMkLst>
          <pc:docMk/>
          <pc:sldMk cId="2810683036" sldId="507"/>
        </pc:sldMkLst>
        <pc:spChg chg="mod">
          <ac:chgData name="Karla Escobar Parada" userId="2224149f-6fb7-4fd7-a7a3-c82751ae1e06" providerId="ADAL" clId="{B13E26AF-A0D6-420F-A869-0CDFE85A1213}" dt="2024-12-01T01:00:49.784" v="22" actId="207"/>
          <ac:spMkLst>
            <pc:docMk/>
            <pc:sldMk cId="2810683036" sldId="507"/>
            <ac:spMk id="3" creationId="{C35AB787-35C1-6CDD-79B0-59DCF0A27FCE}"/>
          </ac:spMkLst>
        </pc:spChg>
      </pc:sldChg>
      <pc:sldChg chg="modSp">
        <pc:chgData name="Karla Escobar Parada" userId="2224149f-6fb7-4fd7-a7a3-c82751ae1e06" providerId="ADAL" clId="{B13E26AF-A0D6-420F-A869-0CDFE85A1213}" dt="2024-12-01T01:00:16.882" v="18" actId="207"/>
        <pc:sldMkLst>
          <pc:docMk/>
          <pc:sldMk cId="3252964746" sldId="516"/>
        </pc:sldMkLst>
        <pc:spChg chg="mod">
          <ac:chgData name="Karla Escobar Parada" userId="2224149f-6fb7-4fd7-a7a3-c82751ae1e06" providerId="ADAL" clId="{B13E26AF-A0D6-420F-A869-0CDFE85A1213}" dt="2024-12-01T01:00:16.882" v="18" actId="207"/>
          <ac:spMkLst>
            <pc:docMk/>
            <pc:sldMk cId="3252964746" sldId="516"/>
            <ac:spMk id="4" creationId="{A74B1967-F094-4D48-1A33-D4794AE6D3E9}"/>
          </ac:spMkLst>
        </pc:spChg>
      </pc:sldChg>
      <pc:sldChg chg="modSp">
        <pc:chgData name="Karla Escobar Parada" userId="2224149f-6fb7-4fd7-a7a3-c82751ae1e06" providerId="ADAL" clId="{B13E26AF-A0D6-420F-A869-0CDFE85A1213}" dt="2024-12-01T01:00:06.071" v="15" actId="207"/>
        <pc:sldMkLst>
          <pc:docMk/>
          <pc:sldMk cId="4180686438" sldId="518"/>
        </pc:sldMkLst>
        <pc:spChg chg="mod">
          <ac:chgData name="Karla Escobar Parada" userId="2224149f-6fb7-4fd7-a7a3-c82751ae1e06" providerId="ADAL" clId="{B13E26AF-A0D6-420F-A869-0CDFE85A1213}" dt="2024-12-01T01:00:06.071" v="15" actId="207"/>
          <ac:spMkLst>
            <pc:docMk/>
            <pc:sldMk cId="4180686438" sldId="518"/>
            <ac:spMk id="4" creationId="{BF4E8477-EBDA-9F05-47D0-E89C7DACD6B5}"/>
          </ac:spMkLst>
        </pc:spChg>
      </pc:sldChg>
      <pc:sldChg chg="modSp">
        <pc:chgData name="Karla Escobar Parada" userId="2224149f-6fb7-4fd7-a7a3-c82751ae1e06" providerId="ADAL" clId="{B13E26AF-A0D6-420F-A869-0CDFE85A1213}" dt="2024-12-01T01:00:58.958" v="24" actId="207"/>
        <pc:sldMkLst>
          <pc:docMk/>
          <pc:sldMk cId="3451103401" sldId="582"/>
        </pc:sldMkLst>
        <pc:spChg chg="mod">
          <ac:chgData name="Karla Escobar Parada" userId="2224149f-6fb7-4fd7-a7a3-c82751ae1e06" providerId="ADAL" clId="{B13E26AF-A0D6-420F-A869-0CDFE85A1213}" dt="2024-12-01T01:00:58.958" v="24" actId="207"/>
          <ac:spMkLst>
            <pc:docMk/>
            <pc:sldMk cId="3451103401" sldId="582"/>
            <ac:spMk id="16" creationId="{0896ED2E-87A4-4D3F-3FF7-3DC7782BE2D3}"/>
          </ac:spMkLst>
        </pc:spChg>
      </pc:sldChg>
      <pc:sldChg chg="modSp">
        <pc:chgData name="Karla Escobar Parada" userId="2224149f-6fb7-4fd7-a7a3-c82751ae1e06" providerId="ADAL" clId="{B13E26AF-A0D6-420F-A869-0CDFE85A1213}" dt="2024-12-01T01:01:03.358" v="25" actId="207"/>
        <pc:sldMkLst>
          <pc:docMk/>
          <pc:sldMk cId="4060058887" sldId="600"/>
        </pc:sldMkLst>
        <pc:spChg chg="mod">
          <ac:chgData name="Karla Escobar Parada" userId="2224149f-6fb7-4fd7-a7a3-c82751ae1e06" providerId="ADAL" clId="{B13E26AF-A0D6-420F-A869-0CDFE85A1213}" dt="2024-12-01T01:01:03.358" v="25" actId="207"/>
          <ac:spMkLst>
            <pc:docMk/>
            <pc:sldMk cId="4060058887" sldId="600"/>
            <ac:spMk id="8" creationId="{F328F8FA-B152-DC49-AE85-4939CA66D6CA}"/>
          </ac:spMkLst>
        </pc:spChg>
      </pc:sldChg>
      <pc:sldChg chg="modSp">
        <pc:chgData name="Karla Escobar Parada" userId="2224149f-6fb7-4fd7-a7a3-c82751ae1e06" providerId="ADAL" clId="{B13E26AF-A0D6-420F-A869-0CDFE85A1213}" dt="2024-12-01T01:00:36.576" v="19" actId="207"/>
        <pc:sldMkLst>
          <pc:docMk/>
          <pc:sldMk cId="1823536576" sldId="604"/>
        </pc:sldMkLst>
        <pc:spChg chg="mod">
          <ac:chgData name="Karla Escobar Parada" userId="2224149f-6fb7-4fd7-a7a3-c82751ae1e06" providerId="ADAL" clId="{B13E26AF-A0D6-420F-A869-0CDFE85A1213}" dt="2024-12-01T01:00:36.576" v="19" actId="207"/>
          <ac:spMkLst>
            <pc:docMk/>
            <pc:sldMk cId="1823536576" sldId="604"/>
            <ac:spMk id="6" creationId="{8A6B5EEB-2464-235C-F751-1D54952A7DA9}"/>
          </ac:spMkLst>
        </pc:spChg>
      </pc:sldChg>
      <pc:sldChg chg="modSp">
        <pc:chgData name="Karla Escobar Parada" userId="2224149f-6fb7-4fd7-a7a3-c82751ae1e06" providerId="ADAL" clId="{B13E26AF-A0D6-420F-A869-0CDFE85A1213}" dt="2024-12-01T01:00:41.336" v="20" actId="207"/>
        <pc:sldMkLst>
          <pc:docMk/>
          <pc:sldMk cId="4121428263" sldId="605"/>
        </pc:sldMkLst>
        <pc:spChg chg="mod">
          <ac:chgData name="Karla Escobar Parada" userId="2224149f-6fb7-4fd7-a7a3-c82751ae1e06" providerId="ADAL" clId="{B13E26AF-A0D6-420F-A869-0CDFE85A1213}" dt="2024-12-01T01:00:41.336" v="20" actId="207"/>
          <ac:spMkLst>
            <pc:docMk/>
            <pc:sldMk cId="4121428263" sldId="605"/>
            <ac:spMk id="8" creationId="{280D9750-FC6F-1D25-DE58-8DD37F26EA1F}"/>
          </ac:spMkLst>
        </pc:spChg>
      </pc:sldChg>
      <pc:sldChg chg="modSp">
        <pc:chgData name="Karla Escobar Parada" userId="2224149f-6fb7-4fd7-a7a3-c82751ae1e06" providerId="ADAL" clId="{B13E26AF-A0D6-420F-A869-0CDFE85A1213}" dt="2024-12-01T01:00:55.313" v="23" actId="207"/>
        <pc:sldMkLst>
          <pc:docMk/>
          <pc:sldMk cId="2153967419" sldId="606"/>
        </pc:sldMkLst>
        <pc:spChg chg="mod">
          <ac:chgData name="Karla Escobar Parada" userId="2224149f-6fb7-4fd7-a7a3-c82751ae1e06" providerId="ADAL" clId="{B13E26AF-A0D6-420F-A869-0CDFE85A1213}" dt="2024-12-01T01:00:55.313" v="23" actId="207"/>
          <ac:spMkLst>
            <pc:docMk/>
            <pc:sldMk cId="2153967419" sldId="606"/>
            <ac:spMk id="12" creationId="{86408DED-A152-70F2-AE0D-48EC87F024CA}"/>
          </ac:spMkLst>
        </pc:spChg>
      </pc:sldChg>
      <pc:sldChg chg="modSp mod">
        <pc:chgData name="Karla Escobar Parada" userId="2224149f-6fb7-4fd7-a7a3-c82751ae1e06" providerId="ADAL" clId="{B13E26AF-A0D6-420F-A869-0CDFE85A1213}" dt="2024-11-29T20:19:07.892" v="10" actId="123"/>
        <pc:sldMkLst>
          <pc:docMk/>
          <pc:sldMk cId="2328686767" sldId="608"/>
        </pc:sldMkLst>
        <pc:graphicFrameChg chg="modGraphic">
          <ac:chgData name="Karla Escobar Parada" userId="2224149f-6fb7-4fd7-a7a3-c82751ae1e06" providerId="ADAL" clId="{B13E26AF-A0D6-420F-A869-0CDFE85A1213}" dt="2024-11-29T20:19:07.892" v="10" actId="123"/>
          <ac:graphicFrameMkLst>
            <pc:docMk/>
            <pc:sldMk cId="2328686767" sldId="608"/>
            <ac:graphicFrameMk id="3" creationId="{58052BD2-C178-DE85-45FA-37BCC8E2B47B}"/>
          </ac:graphicFrameMkLst>
        </pc:graphicFrameChg>
      </pc:sldChg>
      <pc:sldChg chg="modSp">
        <pc:chgData name="Karla Escobar Parada" userId="2224149f-6fb7-4fd7-a7a3-c82751ae1e06" providerId="ADAL" clId="{B13E26AF-A0D6-420F-A869-0CDFE85A1213}" dt="2024-12-01T00:59:23.548" v="12" actId="207"/>
        <pc:sldMkLst>
          <pc:docMk/>
          <pc:sldMk cId="57031780" sldId="609"/>
        </pc:sldMkLst>
        <pc:spChg chg="mod">
          <ac:chgData name="Karla Escobar Parada" userId="2224149f-6fb7-4fd7-a7a3-c82751ae1e06" providerId="ADAL" clId="{B13E26AF-A0D6-420F-A869-0CDFE85A1213}" dt="2024-12-01T00:59:23.548" v="12" actId="207"/>
          <ac:spMkLst>
            <pc:docMk/>
            <pc:sldMk cId="57031780" sldId="609"/>
            <ac:spMk id="8" creationId="{898D6BCB-1F5E-F2CD-B507-E7994317DB98}"/>
          </ac:spMkLst>
        </pc:spChg>
      </pc:sldChg>
      <pc:sldChg chg="modSp">
        <pc:chgData name="Karla Escobar Parada" userId="2224149f-6fb7-4fd7-a7a3-c82751ae1e06" providerId="ADAL" clId="{B13E26AF-A0D6-420F-A869-0CDFE85A1213}" dt="2024-12-01T00:59:28.170" v="13" actId="207"/>
        <pc:sldMkLst>
          <pc:docMk/>
          <pc:sldMk cId="1567123641" sldId="610"/>
        </pc:sldMkLst>
        <pc:spChg chg="mod">
          <ac:chgData name="Karla Escobar Parada" userId="2224149f-6fb7-4fd7-a7a3-c82751ae1e06" providerId="ADAL" clId="{B13E26AF-A0D6-420F-A869-0CDFE85A1213}" dt="2024-12-01T00:59:28.170" v="13" actId="207"/>
          <ac:spMkLst>
            <pc:docMk/>
            <pc:sldMk cId="1567123641" sldId="610"/>
            <ac:spMk id="3" creationId="{1AFDCAC0-EDAC-1397-9E26-C45343D76B55}"/>
          </ac:spMkLst>
        </pc:spChg>
      </pc:sldChg>
      <pc:sldChg chg="modSp mod">
        <pc:chgData name="Karla Escobar Parada" userId="2224149f-6fb7-4fd7-a7a3-c82751ae1e06" providerId="ADAL" clId="{B13E26AF-A0D6-420F-A869-0CDFE85A1213}" dt="2024-12-01T01:00:13.385" v="17" actId="207"/>
        <pc:sldMkLst>
          <pc:docMk/>
          <pc:sldMk cId="3810921309" sldId="618"/>
        </pc:sldMkLst>
        <pc:spChg chg="mod">
          <ac:chgData name="Karla Escobar Parada" userId="2224149f-6fb7-4fd7-a7a3-c82751ae1e06" providerId="ADAL" clId="{B13E26AF-A0D6-420F-A869-0CDFE85A1213}" dt="2024-12-01T01:00:10.313" v="16" actId="207"/>
          <ac:spMkLst>
            <pc:docMk/>
            <pc:sldMk cId="3810921309" sldId="618"/>
            <ac:spMk id="4" creationId="{32EEAC96-8863-D553-2E12-E6F0082B0F5C}"/>
          </ac:spMkLst>
        </pc:spChg>
        <pc:spChg chg="mod">
          <ac:chgData name="Karla Escobar Parada" userId="2224149f-6fb7-4fd7-a7a3-c82751ae1e06" providerId="ADAL" clId="{B13E26AF-A0D6-420F-A869-0CDFE85A1213}" dt="2024-12-01T01:00:13.385" v="17" actId="207"/>
          <ac:spMkLst>
            <pc:docMk/>
            <pc:sldMk cId="3810921309" sldId="618"/>
            <ac:spMk id="5" creationId="{39943075-6C4E-B5C8-CA88-D08AA73D41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3272EAD8-17A5-475D-9A67-E335EF36893C}" type="datetimeFigureOut">
              <a:rPr lang="es-CL" smtClean="0"/>
              <a:t>02-12-2024</a:t>
            </a:fld>
            <a:endParaRPr lang="es-CL"/>
          </a:p>
        </p:txBody>
      </p:sp>
      <p:sp>
        <p:nvSpPr>
          <p:cNvPr id="4" name="Marcador de imagen de diapositiva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3380A91-CE44-4D12-90F6-D942CFB698F8}" type="slidenum">
              <a:rPr lang="es-CL" smtClean="0"/>
              <a:t>‹Nº›</a:t>
            </a:fld>
            <a:endParaRPr lang="es-CL"/>
          </a:p>
        </p:txBody>
      </p:sp>
    </p:spTree>
    <p:extLst>
      <p:ext uri="{BB962C8B-B14F-4D97-AF65-F5344CB8AC3E}">
        <p14:creationId xmlns:p14="http://schemas.microsoft.com/office/powerpoint/2010/main" val="195568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Marcador de imagen de diapositiva 1">
            <a:extLst>
              <a:ext uri="{FF2B5EF4-FFF2-40B4-BE49-F238E27FC236}">
                <a16:creationId xmlns:a16="http://schemas.microsoft.com/office/drawing/2014/main" id="{FCDBD649-0F3E-485E-96F8-EB40A41D2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Marcador de notas 2">
            <a:extLst>
              <a:ext uri="{FF2B5EF4-FFF2-40B4-BE49-F238E27FC236}">
                <a16:creationId xmlns:a16="http://schemas.microsoft.com/office/drawing/2014/main" id="{8FBCA8A6-87AC-44B4-B5D2-A152D881D1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CL"/>
              <a:t>Hay </a:t>
            </a:r>
          </a:p>
        </p:txBody>
      </p:sp>
      <p:sp>
        <p:nvSpPr>
          <p:cNvPr id="4" name="Marcador de número de diapositiva 3">
            <a:extLst>
              <a:ext uri="{FF2B5EF4-FFF2-40B4-BE49-F238E27FC236}">
                <a16:creationId xmlns:a16="http://schemas.microsoft.com/office/drawing/2014/main" id="{5C6BFC0E-0C06-4E6A-95F6-F6DB8A2CB5F5}"/>
              </a:ext>
            </a:extLst>
          </p:cNvPr>
          <p:cNvSpPr>
            <a:spLocks noGrp="1"/>
          </p:cNvSpPr>
          <p:nvPr>
            <p:ph type="sldNum" sz="quarter" idx="5"/>
          </p:nvPr>
        </p:nvSpPr>
        <p:spPr/>
        <p:txBody>
          <a:bodyPr/>
          <a:lstStyle/>
          <a:p>
            <a:pPr defTabSz="931774" eaLnBrk="0" fontAlgn="base" hangingPunct="0">
              <a:spcBef>
                <a:spcPct val="0"/>
              </a:spcBef>
              <a:spcAft>
                <a:spcPct val="0"/>
              </a:spcAft>
              <a:defRPr/>
            </a:pPr>
            <a:fld id="{68AEFC0E-043D-4310-A2C7-D6FA66024279}" type="slidenum">
              <a:rPr lang="es-ES_tradnl">
                <a:solidFill>
                  <a:prstClr val="black"/>
                </a:solidFill>
                <a:latin typeface="Calibri" charset="0"/>
                <a:ea typeface="ＭＳ Ｐゴシック" charset="-128"/>
              </a:rPr>
              <a:pPr defTabSz="931774" eaLnBrk="0" fontAlgn="base" hangingPunct="0">
                <a:spcBef>
                  <a:spcPct val="0"/>
                </a:spcBef>
                <a:spcAft>
                  <a:spcPct val="0"/>
                </a:spcAft>
                <a:defRPr/>
              </a:pPr>
              <a:t>1</a:t>
            </a:fld>
            <a:endParaRPr lang="es-ES_tradnl">
              <a:solidFill>
                <a:prstClr val="black"/>
              </a:solidFill>
              <a:latin typeface="Calibri" charset="0"/>
              <a:ea typeface="ＭＳ Ｐゴシック" charset="-128"/>
            </a:endParaRPr>
          </a:p>
        </p:txBody>
      </p:sp>
    </p:spTree>
    <p:extLst>
      <p:ext uri="{BB962C8B-B14F-4D97-AF65-F5344CB8AC3E}">
        <p14:creationId xmlns:p14="http://schemas.microsoft.com/office/powerpoint/2010/main" val="79693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73380A91-CE44-4D12-90F6-D942CFB698F8}" type="slidenum">
              <a:rPr lang="es-CL" smtClean="0"/>
              <a:t>17</a:t>
            </a:fld>
            <a:endParaRPr lang="es-CL"/>
          </a:p>
        </p:txBody>
      </p:sp>
    </p:spTree>
    <p:extLst>
      <p:ext uri="{BB962C8B-B14F-4D97-AF65-F5344CB8AC3E}">
        <p14:creationId xmlns:p14="http://schemas.microsoft.com/office/powerpoint/2010/main" val="123657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19</a:t>
            </a:fld>
            <a:endParaRPr lang="es-CL"/>
          </a:p>
        </p:txBody>
      </p:sp>
    </p:spTree>
    <p:extLst>
      <p:ext uri="{BB962C8B-B14F-4D97-AF65-F5344CB8AC3E}">
        <p14:creationId xmlns:p14="http://schemas.microsoft.com/office/powerpoint/2010/main" val="176345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20</a:t>
            </a:fld>
            <a:endParaRPr lang="es-CL"/>
          </a:p>
        </p:txBody>
      </p:sp>
    </p:spTree>
    <p:extLst>
      <p:ext uri="{BB962C8B-B14F-4D97-AF65-F5344CB8AC3E}">
        <p14:creationId xmlns:p14="http://schemas.microsoft.com/office/powerpoint/2010/main" val="358531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73380A91-CE44-4D12-90F6-D942CFB698F8}" type="slidenum">
              <a:rPr lang="es-CL" smtClean="0"/>
              <a:t>21</a:t>
            </a:fld>
            <a:endParaRPr lang="es-CL"/>
          </a:p>
        </p:txBody>
      </p:sp>
    </p:spTree>
    <p:extLst>
      <p:ext uri="{BB962C8B-B14F-4D97-AF65-F5344CB8AC3E}">
        <p14:creationId xmlns:p14="http://schemas.microsoft.com/office/powerpoint/2010/main" val="140948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23</a:t>
            </a:fld>
            <a:endParaRPr lang="es-CL"/>
          </a:p>
        </p:txBody>
      </p:sp>
    </p:spTree>
    <p:extLst>
      <p:ext uri="{BB962C8B-B14F-4D97-AF65-F5344CB8AC3E}">
        <p14:creationId xmlns:p14="http://schemas.microsoft.com/office/powerpoint/2010/main" val="301021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73380A91-CE44-4D12-90F6-D942CFB698F8}" type="slidenum">
              <a:rPr lang="es-CL" smtClean="0"/>
              <a:t>24</a:t>
            </a:fld>
            <a:endParaRPr lang="es-CL"/>
          </a:p>
        </p:txBody>
      </p:sp>
    </p:spTree>
    <p:extLst>
      <p:ext uri="{BB962C8B-B14F-4D97-AF65-F5344CB8AC3E}">
        <p14:creationId xmlns:p14="http://schemas.microsoft.com/office/powerpoint/2010/main" val="237277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25</a:t>
            </a:fld>
            <a:endParaRPr lang="es-CL"/>
          </a:p>
        </p:txBody>
      </p:sp>
    </p:spTree>
    <p:extLst>
      <p:ext uri="{BB962C8B-B14F-4D97-AF65-F5344CB8AC3E}">
        <p14:creationId xmlns:p14="http://schemas.microsoft.com/office/powerpoint/2010/main" val="408639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14BCC-18E1-61B6-8D2E-45240753B4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5FF5DBB-397D-B0CE-ABA0-288824E5C60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A2C4A2A-EF74-C590-4FF1-96B1319D08F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419AADF-09D6-CEC1-00AA-87003B33947D}"/>
              </a:ext>
            </a:extLst>
          </p:cNvPr>
          <p:cNvSpPr>
            <a:spLocks noGrp="1"/>
          </p:cNvSpPr>
          <p:nvPr>
            <p:ph type="sldNum" sz="quarter" idx="5"/>
          </p:nvPr>
        </p:nvSpPr>
        <p:spPr/>
        <p:txBody>
          <a:bodyPr/>
          <a:lstStyle/>
          <a:p>
            <a:fld id="{73380A91-CE44-4D12-90F6-D942CFB698F8}" type="slidenum">
              <a:rPr lang="es-CL" smtClean="0"/>
              <a:t>26</a:t>
            </a:fld>
            <a:endParaRPr lang="es-CL"/>
          </a:p>
        </p:txBody>
      </p:sp>
    </p:spTree>
    <p:extLst>
      <p:ext uri="{BB962C8B-B14F-4D97-AF65-F5344CB8AC3E}">
        <p14:creationId xmlns:p14="http://schemas.microsoft.com/office/powerpoint/2010/main" val="40690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D26CB-812E-3559-D3B3-9797095BF30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3E11AEE-4B63-34F4-D718-D2709666B4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ED8EF12-D530-8D43-6487-239CE1F7211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5F26FA3-382C-3DD2-1F54-C8856022E977}"/>
              </a:ext>
            </a:extLst>
          </p:cNvPr>
          <p:cNvSpPr>
            <a:spLocks noGrp="1"/>
          </p:cNvSpPr>
          <p:nvPr>
            <p:ph type="sldNum" sz="quarter" idx="5"/>
          </p:nvPr>
        </p:nvSpPr>
        <p:spPr/>
        <p:txBody>
          <a:bodyPr/>
          <a:lstStyle/>
          <a:p>
            <a:fld id="{73380A91-CE44-4D12-90F6-D942CFB698F8}" type="slidenum">
              <a:rPr lang="es-CL" smtClean="0"/>
              <a:t>27</a:t>
            </a:fld>
            <a:endParaRPr lang="es-CL"/>
          </a:p>
        </p:txBody>
      </p:sp>
    </p:spTree>
    <p:extLst>
      <p:ext uri="{BB962C8B-B14F-4D97-AF65-F5344CB8AC3E}">
        <p14:creationId xmlns:p14="http://schemas.microsoft.com/office/powerpoint/2010/main" val="92981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2012C-783F-9E42-5E3C-AD9BDB014A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7BF306E-DEC3-DA1F-2100-524AD9AE2A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4A393CC-F84B-C0D4-9F44-BC5C817F2DDC}"/>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9EF027D-73FE-56CE-E600-3E8CBFE6D399}"/>
              </a:ext>
            </a:extLst>
          </p:cNvPr>
          <p:cNvSpPr>
            <a:spLocks noGrp="1"/>
          </p:cNvSpPr>
          <p:nvPr>
            <p:ph type="sldNum" sz="quarter" idx="5"/>
          </p:nvPr>
        </p:nvSpPr>
        <p:spPr/>
        <p:txBody>
          <a:bodyPr/>
          <a:lstStyle/>
          <a:p>
            <a:fld id="{73380A91-CE44-4D12-90F6-D942CFB698F8}" type="slidenum">
              <a:rPr lang="es-CL" smtClean="0"/>
              <a:t>28</a:t>
            </a:fld>
            <a:endParaRPr lang="es-CL"/>
          </a:p>
        </p:txBody>
      </p:sp>
    </p:spTree>
    <p:extLst>
      <p:ext uri="{BB962C8B-B14F-4D97-AF65-F5344CB8AC3E}">
        <p14:creationId xmlns:p14="http://schemas.microsoft.com/office/powerpoint/2010/main" val="128405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73380A91-CE44-4D12-90F6-D942CFB698F8}" type="slidenum">
              <a:rPr lang="es-CL" smtClean="0"/>
              <a:t>2</a:t>
            </a:fld>
            <a:endParaRPr lang="es-CL"/>
          </a:p>
        </p:txBody>
      </p:sp>
    </p:spTree>
    <p:extLst>
      <p:ext uri="{BB962C8B-B14F-4D97-AF65-F5344CB8AC3E}">
        <p14:creationId xmlns:p14="http://schemas.microsoft.com/office/powerpoint/2010/main" val="273656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818B-671B-1E9B-E476-34923114CAE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692330-6542-1050-DE11-4CC9B8E0E1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748268-9F3E-CA3C-1FE7-A1ABC1111763}"/>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60C5071-992A-5069-0DCF-CD2CFEDE8671}"/>
              </a:ext>
            </a:extLst>
          </p:cNvPr>
          <p:cNvSpPr>
            <a:spLocks noGrp="1"/>
          </p:cNvSpPr>
          <p:nvPr>
            <p:ph type="sldNum" sz="quarter" idx="5"/>
          </p:nvPr>
        </p:nvSpPr>
        <p:spPr/>
        <p:txBody>
          <a:bodyPr/>
          <a:lstStyle/>
          <a:p>
            <a:fld id="{73380A91-CE44-4D12-90F6-D942CFB698F8}" type="slidenum">
              <a:rPr lang="es-CL" smtClean="0"/>
              <a:t>29</a:t>
            </a:fld>
            <a:endParaRPr lang="es-CL"/>
          </a:p>
        </p:txBody>
      </p:sp>
    </p:spTree>
    <p:extLst>
      <p:ext uri="{BB962C8B-B14F-4D97-AF65-F5344CB8AC3E}">
        <p14:creationId xmlns:p14="http://schemas.microsoft.com/office/powerpoint/2010/main" val="4239675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34</a:t>
            </a:fld>
            <a:endParaRPr lang="es-CL"/>
          </a:p>
        </p:txBody>
      </p:sp>
    </p:spTree>
    <p:extLst>
      <p:ext uri="{BB962C8B-B14F-4D97-AF65-F5344CB8AC3E}">
        <p14:creationId xmlns:p14="http://schemas.microsoft.com/office/powerpoint/2010/main" val="1132341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35</a:t>
            </a:fld>
            <a:endParaRPr lang="es-CL"/>
          </a:p>
        </p:txBody>
      </p:sp>
    </p:spTree>
    <p:extLst>
      <p:ext uri="{BB962C8B-B14F-4D97-AF65-F5344CB8AC3E}">
        <p14:creationId xmlns:p14="http://schemas.microsoft.com/office/powerpoint/2010/main" val="34874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38</a:t>
            </a:fld>
            <a:endParaRPr lang="es-CL"/>
          </a:p>
        </p:txBody>
      </p:sp>
    </p:spTree>
    <p:extLst>
      <p:ext uri="{BB962C8B-B14F-4D97-AF65-F5344CB8AC3E}">
        <p14:creationId xmlns:p14="http://schemas.microsoft.com/office/powerpoint/2010/main" val="1520128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39</a:t>
            </a:fld>
            <a:endParaRPr lang="es-CL"/>
          </a:p>
        </p:txBody>
      </p:sp>
    </p:spTree>
    <p:extLst>
      <p:ext uri="{BB962C8B-B14F-4D97-AF65-F5344CB8AC3E}">
        <p14:creationId xmlns:p14="http://schemas.microsoft.com/office/powerpoint/2010/main" val="2537621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40</a:t>
            </a:fld>
            <a:endParaRPr lang="es-CL"/>
          </a:p>
        </p:txBody>
      </p:sp>
    </p:spTree>
    <p:extLst>
      <p:ext uri="{BB962C8B-B14F-4D97-AF65-F5344CB8AC3E}">
        <p14:creationId xmlns:p14="http://schemas.microsoft.com/office/powerpoint/2010/main" val="337248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41</a:t>
            </a:fld>
            <a:endParaRPr lang="es-CL"/>
          </a:p>
        </p:txBody>
      </p:sp>
    </p:spTree>
    <p:extLst>
      <p:ext uri="{BB962C8B-B14F-4D97-AF65-F5344CB8AC3E}">
        <p14:creationId xmlns:p14="http://schemas.microsoft.com/office/powerpoint/2010/main" val="2514604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42</a:t>
            </a:fld>
            <a:endParaRPr lang="es-CL"/>
          </a:p>
        </p:txBody>
      </p:sp>
    </p:spTree>
    <p:extLst>
      <p:ext uri="{BB962C8B-B14F-4D97-AF65-F5344CB8AC3E}">
        <p14:creationId xmlns:p14="http://schemas.microsoft.com/office/powerpoint/2010/main" val="1629326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43</a:t>
            </a:fld>
            <a:endParaRPr lang="es-CL"/>
          </a:p>
        </p:txBody>
      </p:sp>
    </p:spTree>
    <p:extLst>
      <p:ext uri="{BB962C8B-B14F-4D97-AF65-F5344CB8AC3E}">
        <p14:creationId xmlns:p14="http://schemas.microsoft.com/office/powerpoint/2010/main" val="237277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Marcador de imagen de diapositiva 1">
            <a:extLst>
              <a:ext uri="{FF2B5EF4-FFF2-40B4-BE49-F238E27FC236}">
                <a16:creationId xmlns:a16="http://schemas.microsoft.com/office/drawing/2014/main" id="{FCDBD649-0F3E-485E-96F8-EB40A41D2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Marcador de notas 2">
            <a:extLst>
              <a:ext uri="{FF2B5EF4-FFF2-40B4-BE49-F238E27FC236}">
                <a16:creationId xmlns:a16="http://schemas.microsoft.com/office/drawing/2014/main" id="{8FBCA8A6-87AC-44B4-B5D2-A152D881D1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s-CL" dirty="0"/>
          </a:p>
        </p:txBody>
      </p:sp>
      <p:sp>
        <p:nvSpPr>
          <p:cNvPr id="4" name="Marcador de número de diapositiva 3">
            <a:extLst>
              <a:ext uri="{FF2B5EF4-FFF2-40B4-BE49-F238E27FC236}">
                <a16:creationId xmlns:a16="http://schemas.microsoft.com/office/drawing/2014/main" id="{5C6BFC0E-0C06-4E6A-95F6-F6DB8A2CB5F5}"/>
              </a:ext>
            </a:extLst>
          </p:cNvPr>
          <p:cNvSpPr>
            <a:spLocks noGrp="1"/>
          </p:cNvSpPr>
          <p:nvPr>
            <p:ph type="sldNum" sz="quarter" idx="5"/>
          </p:nvPr>
        </p:nvSpPr>
        <p:spPr/>
        <p:txBody>
          <a:bodyPr/>
          <a:lstStyle/>
          <a:p>
            <a:pPr defTabSz="931774" eaLnBrk="0" fontAlgn="base" hangingPunct="0">
              <a:spcBef>
                <a:spcPct val="0"/>
              </a:spcBef>
              <a:spcAft>
                <a:spcPct val="0"/>
              </a:spcAft>
              <a:defRPr/>
            </a:pPr>
            <a:fld id="{68AEFC0E-043D-4310-A2C7-D6FA66024279}" type="slidenum">
              <a:rPr lang="es-ES_tradnl">
                <a:solidFill>
                  <a:prstClr val="black"/>
                </a:solidFill>
                <a:latin typeface="Calibri" charset="0"/>
                <a:ea typeface="ＭＳ Ｐゴシック" charset="-128"/>
              </a:rPr>
              <a:pPr defTabSz="931774" eaLnBrk="0" fontAlgn="base" hangingPunct="0">
                <a:spcBef>
                  <a:spcPct val="0"/>
                </a:spcBef>
                <a:spcAft>
                  <a:spcPct val="0"/>
                </a:spcAft>
                <a:defRPr/>
              </a:pPr>
              <a:t>48</a:t>
            </a:fld>
            <a:endParaRPr lang="es-ES_tradnl">
              <a:solidFill>
                <a:prstClr val="black"/>
              </a:solidFill>
              <a:latin typeface="Calibri" charset="0"/>
              <a:ea typeface="ＭＳ Ｐゴシック" charset="-128"/>
            </a:endParaRPr>
          </a:p>
        </p:txBody>
      </p:sp>
    </p:spTree>
    <p:extLst>
      <p:ext uri="{BB962C8B-B14F-4D97-AF65-F5344CB8AC3E}">
        <p14:creationId xmlns:p14="http://schemas.microsoft.com/office/powerpoint/2010/main" val="119541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4</a:t>
            </a:fld>
            <a:endParaRPr lang="es-CL"/>
          </a:p>
        </p:txBody>
      </p:sp>
    </p:spTree>
    <p:extLst>
      <p:ext uri="{BB962C8B-B14F-4D97-AF65-F5344CB8AC3E}">
        <p14:creationId xmlns:p14="http://schemas.microsoft.com/office/powerpoint/2010/main" val="28391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73380A91-CE44-4D12-90F6-D942CFB698F8}" type="slidenum">
              <a:rPr lang="es-CL" smtClean="0"/>
              <a:t>5</a:t>
            </a:fld>
            <a:endParaRPr lang="es-CL"/>
          </a:p>
        </p:txBody>
      </p:sp>
    </p:spTree>
    <p:extLst>
      <p:ext uri="{BB962C8B-B14F-4D97-AF65-F5344CB8AC3E}">
        <p14:creationId xmlns:p14="http://schemas.microsoft.com/office/powerpoint/2010/main" val="296227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6</a:t>
            </a:fld>
            <a:endParaRPr lang="es-CL"/>
          </a:p>
        </p:txBody>
      </p:sp>
    </p:spTree>
    <p:extLst>
      <p:ext uri="{BB962C8B-B14F-4D97-AF65-F5344CB8AC3E}">
        <p14:creationId xmlns:p14="http://schemas.microsoft.com/office/powerpoint/2010/main" val="8367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8</a:t>
            </a:fld>
            <a:endParaRPr lang="es-CL"/>
          </a:p>
        </p:txBody>
      </p:sp>
    </p:spTree>
    <p:extLst>
      <p:ext uri="{BB962C8B-B14F-4D97-AF65-F5344CB8AC3E}">
        <p14:creationId xmlns:p14="http://schemas.microsoft.com/office/powerpoint/2010/main" val="137406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12</a:t>
            </a:fld>
            <a:endParaRPr lang="es-CL"/>
          </a:p>
        </p:txBody>
      </p:sp>
    </p:spTree>
    <p:extLst>
      <p:ext uri="{BB962C8B-B14F-4D97-AF65-F5344CB8AC3E}">
        <p14:creationId xmlns:p14="http://schemas.microsoft.com/office/powerpoint/2010/main" val="114698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380A91-CE44-4D12-90F6-D942CFB698F8}" type="slidenum">
              <a:rPr lang="es-CL" smtClean="0"/>
              <a:t>13</a:t>
            </a:fld>
            <a:endParaRPr lang="es-CL"/>
          </a:p>
        </p:txBody>
      </p:sp>
    </p:spTree>
    <p:extLst>
      <p:ext uri="{BB962C8B-B14F-4D97-AF65-F5344CB8AC3E}">
        <p14:creationId xmlns:p14="http://schemas.microsoft.com/office/powerpoint/2010/main" val="40723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73380A91-CE44-4D12-90F6-D942CFB698F8}" type="slidenum">
              <a:rPr lang="es-CL" smtClean="0"/>
              <a:t>15</a:t>
            </a:fld>
            <a:endParaRPr lang="es-CL"/>
          </a:p>
        </p:txBody>
      </p:sp>
    </p:spTree>
    <p:extLst>
      <p:ext uri="{BB962C8B-B14F-4D97-AF65-F5344CB8AC3E}">
        <p14:creationId xmlns:p14="http://schemas.microsoft.com/office/powerpoint/2010/main" val="117797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0D065AC-F7F6-41F6-BDE7-D35333D07FF2}" type="datetimeFigureOut">
              <a:rPr lang="es-CL" smtClean="0"/>
              <a:t>02-12-2024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206764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D065AC-F7F6-41F6-BDE7-D35333D07FF2}" type="datetimeFigureOut">
              <a:rPr lang="es-CL" smtClean="0"/>
              <a:t>02-12-2024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229516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D065AC-F7F6-41F6-BDE7-D35333D07FF2}" type="datetimeFigureOut">
              <a:rPr lang="es-CL" smtClean="0"/>
              <a:t>02-12-2024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204114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D065AC-F7F6-41F6-BDE7-D35333D07FF2}" type="datetimeFigureOut">
              <a:rPr lang="es-CL" smtClean="0"/>
              <a:t>02-12-2024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125695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0D065AC-F7F6-41F6-BDE7-D35333D07FF2}" type="datetimeFigureOut">
              <a:rPr lang="es-CL" smtClean="0"/>
              <a:t>02-12-2024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365032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D065AC-F7F6-41F6-BDE7-D35333D07FF2}" type="datetimeFigureOut">
              <a:rPr lang="es-CL" smtClean="0"/>
              <a:t>02-12-2024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136550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0D065AC-F7F6-41F6-BDE7-D35333D07FF2}" type="datetimeFigureOut">
              <a:rPr lang="es-CL" smtClean="0"/>
              <a:t>02-12-2024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303711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0D065AC-F7F6-41F6-BDE7-D35333D07FF2}" type="datetimeFigureOut">
              <a:rPr lang="es-CL" smtClean="0"/>
              <a:t>02-12-2024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401867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065AC-F7F6-41F6-BDE7-D35333D07FF2}" type="datetimeFigureOut">
              <a:rPr lang="es-CL" smtClean="0"/>
              <a:t>02-12-2024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56790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D065AC-F7F6-41F6-BDE7-D35333D07FF2}" type="datetimeFigureOut">
              <a:rPr lang="es-CL" smtClean="0"/>
              <a:t>02-12-2024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68731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D065AC-F7F6-41F6-BDE7-D35333D07FF2}" type="datetimeFigureOut">
              <a:rPr lang="es-CL" smtClean="0"/>
              <a:t>02-12-2024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EE1C0B3-DDBC-4D9F-A01D-EF78ADFC882E}" type="slidenum">
              <a:rPr lang="es-CL" smtClean="0"/>
              <a:t>‹Nº›</a:t>
            </a:fld>
            <a:endParaRPr lang="es-CL"/>
          </a:p>
        </p:txBody>
      </p:sp>
    </p:spTree>
    <p:extLst>
      <p:ext uri="{BB962C8B-B14F-4D97-AF65-F5344CB8AC3E}">
        <p14:creationId xmlns:p14="http://schemas.microsoft.com/office/powerpoint/2010/main" val="4718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065AC-F7F6-41F6-BDE7-D35333D07FF2}" type="datetimeFigureOut">
              <a:rPr lang="es-CL" smtClean="0"/>
              <a:t>02-12-2024</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1C0B3-DDBC-4D9F-A01D-EF78ADFC882E}" type="slidenum">
              <a:rPr lang="es-CL" smtClean="0"/>
              <a:t>‹Nº›</a:t>
            </a:fld>
            <a:endParaRPr lang="es-CL"/>
          </a:p>
        </p:txBody>
      </p:sp>
    </p:spTree>
    <p:extLst>
      <p:ext uri="{BB962C8B-B14F-4D97-AF65-F5344CB8AC3E}">
        <p14:creationId xmlns:p14="http://schemas.microsoft.com/office/powerpoint/2010/main" val="38919949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Imagen 4" descr="Imagen que contiene dibujo, tabla&#10;&#10;Descripción generada automáticamente">
            <a:extLst>
              <a:ext uri="{FF2B5EF4-FFF2-40B4-BE49-F238E27FC236}">
                <a16:creationId xmlns:a16="http://schemas.microsoft.com/office/drawing/2014/main" id="{77DAB56C-B82E-85BE-3292-B9746AA4C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20" y="2051749"/>
            <a:ext cx="1790700" cy="1371600"/>
          </a:xfrm>
          <a:prstGeom prst="rect">
            <a:avLst/>
          </a:prstGeom>
        </p:spPr>
      </p:pic>
      <p:pic>
        <p:nvPicPr>
          <p:cNvPr id="7" name="Imagen 6" descr="Imagen que contiene vajilla, plato, dibujo&#10;&#10;Descripción generada automáticamente">
            <a:extLst>
              <a:ext uri="{FF2B5EF4-FFF2-40B4-BE49-F238E27FC236}">
                <a16:creationId xmlns:a16="http://schemas.microsoft.com/office/drawing/2014/main" id="{F4D7D597-E9D5-B561-E049-5EEA0C5E2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2881" y="3606810"/>
            <a:ext cx="3228505" cy="387211"/>
          </a:xfrm>
          <a:prstGeom prst="rect">
            <a:avLst/>
          </a:prstGeom>
        </p:spPr>
      </p:pic>
      <p:pic>
        <p:nvPicPr>
          <p:cNvPr id="8" name="Imagen 7">
            <a:extLst>
              <a:ext uri="{FF2B5EF4-FFF2-40B4-BE49-F238E27FC236}">
                <a16:creationId xmlns:a16="http://schemas.microsoft.com/office/drawing/2014/main" id="{C758E229-208B-E152-92A3-44ACDB5415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250" y="2233264"/>
            <a:ext cx="6159500" cy="488688"/>
          </a:xfrm>
          <a:prstGeom prst="rect">
            <a:avLst/>
          </a:prstGeom>
        </p:spPr>
      </p:pic>
      <p:pic>
        <p:nvPicPr>
          <p:cNvPr id="10" name="Imagen 9">
            <a:extLst>
              <a:ext uri="{FF2B5EF4-FFF2-40B4-BE49-F238E27FC236}">
                <a16:creationId xmlns:a16="http://schemas.microsoft.com/office/drawing/2014/main" id="{CD9FDB3D-3320-C7DC-9515-67FB4068AD98}"/>
              </a:ext>
            </a:extLst>
          </p:cNvPr>
          <p:cNvPicPr>
            <a:picLocks noChangeAspect="1"/>
          </p:cNvPicPr>
          <p:nvPr/>
        </p:nvPicPr>
        <p:blipFill>
          <a:blip r:embed="rId7"/>
          <a:stretch>
            <a:fillRect/>
          </a:stretch>
        </p:blipFill>
        <p:spPr>
          <a:xfrm>
            <a:off x="5584399" y="5288879"/>
            <a:ext cx="1023201" cy="927575"/>
          </a:xfrm>
          <a:prstGeom prst="rect">
            <a:avLst/>
          </a:prstGeom>
        </p:spPr>
      </p:pic>
      <p:pic>
        <p:nvPicPr>
          <p:cNvPr id="11" name="Imagen 10" descr="Forma&#10;&#10;Descripción generada automáticamente">
            <a:extLst>
              <a:ext uri="{FF2B5EF4-FFF2-40B4-BE49-F238E27FC236}">
                <a16:creationId xmlns:a16="http://schemas.microsoft.com/office/drawing/2014/main" id="{B19AF5EC-1541-D44B-3C8A-544EBDF19E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8880" y="1407502"/>
            <a:ext cx="2095500" cy="2628900"/>
          </a:xfrm>
          <a:prstGeom prst="rect">
            <a:avLst/>
          </a:prstGeom>
        </p:spPr>
      </p:pic>
      <p:pic>
        <p:nvPicPr>
          <p:cNvPr id="12" name="Imagen 11">
            <a:extLst>
              <a:ext uri="{FF2B5EF4-FFF2-40B4-BE49-F238E27FC236}">
                <a16:creationId xmlns:a16="http://schemas.microsoft.com/office/drawing/2014/main" id="{524FD258-5A8F-B32B-DB08-130EC34293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5543" y="2948815"/>
            <a:ext cx="3623179" cy="387211"/>
          </a:xfrm>
          <a:prstGeom prst="rect">
            <a:avLst/>
          </a:prstGeom>
        </p:spPr>
      </p:pic>
      <p:sp>
        <p:nvSpPr>
          <p:cNvPr id="2" name="Marcador de texto 3">
            <a:extLst>
              <a:ext uri="{FF2B5EF4-FFF2-40B4-BE49-F238E27FC236}">
                <a16:creationId xmlns:a16="http://schemas.microsoft.com/office/drawing/2014/main" id="{F5905801-2884-E619-710C-2B8585B67898}"/>
              </a:ext>
            </a:extLst>
          </p:cNvPr>
          <p:cNvSpPr txBox="1">
            <a:spLocks/>
          </p:cNvSpPr>
          <p:nvPr/>
        </p:nvSpPr>
        <p:spPr>
          <a:xfrm>
            <a:off x="4101381" y="4480598"/>
            <a:ext cx="3989238" cy="261938"/>
          </a:xfrm>
          <a:prstGeom prst="rect">
            <a:avLst/>
          </a:prstGeom>
        </p:spPr>
        <p:txBody>
          <a:bodyPr vert="horz" lIns="91440" tIns="45720" rIns="91440" bIns="45720" rtlCol="0" anchor="ctr">
            <a:noAutofit/>
          </a:bodyPr>
          <a:lstStyle>
            <a:defPPr>
              <a:defRPr lang="es-C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L" dirty="0">
                <a:solidFill>
                  <a:schemeClr val="bg1"/>
                </a:solidFill>
                <a:latin typeface="Verdana" panose="020B0604030504040204" pitchFamily="34" charset="0"/>
                <a:ea typeface="Verdana" panose="020B0604030504040204" pitchFamily="34" charset="0"/>
                <a:cs typeface="Verdana" panose="020B0604030504040204" pitchFamily="34" charset="0"/>
              </a:rPr>
              <a:t>Diciembre 2024</a:t>
            </a:r>
          </a:p>
        </p:txBody>
      </p:sp>
    </p:spTree>
    <p:extLst>
      <p:ext uri="{BB962C8B-B14F-4D97-AF65-F5344CB8AC3E}">
        <p14:creationId xmlns:p14="http://schemas.microsoft.com/office/powerpoint/2010/main" val="130772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D56AD1-9405-3791-E580-C46699F0EC84}"/>
            </a:ext>
          </a:extLst>
        </p:cNvPr>
        <p:cNvGrpSpPr/>
        <p:nvPr/>
      </p:nvGrpSpPr>
      <p:grpSpPr>
        <a:xfrm>
          <a:off x="0" y="0"/>
          <a:ext cx="0" cy="0"/>
          <a:chOff x="0" y="0"/>
          <a:chExt cx="0" cy="0"/>
        </a:xfrm>
      </p:grpSpPr>
      <p:pic>
        <p:nvPicPr>
          <p:cNvPr id="7" name="Imagen 6" descr="Forma&#10;&#10;Descripción generada automáticamente">
            <a:extLst>
              <a:ext uri="{FF2B5EF4-FFF2-40B4-BE49-F238E27FC236}">
                <a16:creationId xmlns:a16="http://schemas.microsoft.com/office/drawing/2014/main" id="{CE4A6602-3011-959E-055A-382B119B2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78" y="774700"/>
            <a:ext cx="2413000" cy="2654300"/>
          </a:xfrm>
          <a:prstGeom prst="rect">
            <a:avLst/>
          </a:prstGeom>
        </p:spPr>
      </p:pic>
      <p:sp>
        <p:nvSpPr>
          <p:cNvPr id="4" name="Subtítulo 2">
            <a:extLst>
              <a:ext uri="{FF2B5EF4-FFF2-40B4-BE49-F238E27FC236}">
                <a16:creationId xmlns:a16="http://schemas.microsoft.com/office/drawing/2014/main" id="{7E12D403-6DC2-CAA3-986A-E599F100CC19}"/>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5" name="Subtítulo 2">
            <a:extLst>
              <a:ext uri="{FF2B5EF4-FFF2-40B4-BE49-F238E27FC236}">
                <a16:creationId xmlns:a16="http://schemas.microsoft.com/office/drawing/2014/main" id="{EED6A7C2-20C7-0BC3-4FFE-9A4A6C754AD0}"/>
              </a:ext>
            </a:extLst>
          </p:cNvPr>
          <p:cNvSpPr txBox="1">
            <a:spLocks/>
          </p:cNvSpPr>
          <p:nvPr/>
        </p:nvSpPr>
        <p:spPr>
          <a:xfrm>
            <a:off x="3514485" y="606734"/>
            <a:ext cx="8067914" cy="397545"/>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60"/>
              </a:lnSpc>
            </a:pPr>
            <a:r>
              <a:rPr lang="es-ES" sz="3200" b="1" dirty="0">
                <a:solidFill>
                  <a:srgbClr val="0F44A3"/>
                </a:solidFill>
                <a:latin typeface="Verdana"/>
                <a:ea typeface="Verdana"/>
              </a:rPr>
              <a:t>Financiamiento público comparado</a:t>
            </a:r>
          </a:p>
        </p:txBody>
      </p:sp>
      <p:sp>
        <p:nvSpPr>
          <p:cNvPr id="8" name="CuadroTexto 11">
            <a:extLst>
              <a:ext uri="{FF2B5EF4-FFF2-40B4-BE49-F238E27FC236}">
                <a16:creationId xmlns:a16="http://schemas.microsoft.com/office/drawing/2014/main" id="{F328F8FA-B152-DC49-AE85-4939CA66D6CA}"/>
              </a:ext>
            </a:extLst>
          </p:cNvPr>
          <p:cNvSpPr txBox="1">
            <a:spLocks noChangeArrowheads="1"/>
          </p:cNvSpPr>
          <p:nvPr/>
        </p:nvSpPr>
        <p:spPr bwMode="auto">
          <a:xfrm>
            <a:off x="3514485" y="2093173"/>
            <a:ext cx="8067914"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Bef>
                <a:spcPct val="0"/>
              </a:spcBef>
              <a:spcAft>
                <a:spcPts val="1500"/>
              </a:spcAft>
              <a:buFont typeface="Arial" panose="020B0604020202020204" pitchFamily="34" charset="0"/>
              <a:buChar char="•"/>
              <a:defRPr/>
            </a:pPr>
            <a:r>
              <a:rPr lang="es-ES" altLang="es-ES_tradnl" sz="2000" dirty="0">
                <a:ea typeface="Verdana"/>
                <a:cs typeface="Verdana" panose="020B0604030504040204" pitchFamily="34" charset="0"/>
              </a:rPr>
              <a:t>Mayor nivel de inversión en educación terciaria como porcentaje del PIB, que aumentó de 2,1% en 2015 a 2,4% en 2021 (Promedio OCDE: 1,5%). </a:t>
            </a:r>
            <a:endParaRPr lang="es-ES" dirty="0">
              <a:ea typeface="Calibri" panose="020F0502020204030204"/>
              <a:cs typeface="Calibri" panose="020F0502020204030204"/>
            </a:endParaRPr>
          </a:p>
          <a:p>
            <a:pPr marL="342900" indent="-342900" algn="just">
              <a:spcBef>
                <a:spcPct val="0"/>
              </a:spcBef>
              <a:spcAft>
                <a:spcPts val="1500"/>
              </a:spcAft>
              <a:buFont typeface="Arial" panose="020B0604020202020204" pitchFamily="34" charset="0"/>
              <a:buChar char="•"/>
              <a:defRPr/>
            </a:pPr>
            <a:r>
              <a:rPr lang="es-ES" altLang="es-ES_tradnl" sz="2000" dirty="0">
                <a:ea typeface="Verdana"/>
                <a:cs typeface="Verdana" panose="020B0604030504040204" pitchFamily="34" charset="0"/>
              </a:rPr>
              <a:t>40% del gasto en Educación Superior es público (Promedio OCDE: 67%).</a:t>
            </a:r>
            <a:endParaRPr lang="es-ES" dirty="0">
              <a:ea typeface="Calibri" panose="020F0502020204030204"/>
              <a:cs typeface="Calibri" panose="020F0502020204030204"/>
            </a:endParaRPr>
          </a:p>
          <a:p>
            <a:pPr marL="342900" indent="-342900" algn="just">
              <a:spcBef>
                <a:spcPct val="0"/>
              </a:spcBef>
              <a:spcAft>
                <a:spcPts val="1500"/>
              </a:spcAft>
              <a:buFont typeface="Arial" panose="020B0604020202020204" pitchFamily="34" charset="0"/>
              <a:buChar char="•"/>
              <a:defRPr/>
            </a:pPr>
            <a:r>
              <a:rPr lang="es-ES" altLang="es-ES_tradnl" sz="2000" dirty="0">
                <a:ea typeface="Verdana"/>
                <a:cs typeface="Verdana" panose="020B0604030504040204" pitchFamily="34" charset="0"/>
              </a:rPr>
              <a:t>Aranceles más altos de la OCDE, lo que empuja a los estudiantes a depender de ayudas financieras, préstamos y becas para estudiar.</a:t>
            </a:r>
            <a:endParaRPr lang="es-ES" altLang="es-ES_tradnl" sz="2000" dirty="0">
              <a:ea typeface="Verdana"/>
              <a:cs typeface="Calibri" panose="020F0502020204030204"/>
            </a:endParaRPr>
          </a:p>
          <a:p>
            <a:pPr marL="342900" indent="-342900" algn="just">
              <a:spcBef>
                <a:spcPct val="0"/>
              </a:spcBef>
              <a:spcAft>
                <a:spcPts val="1500"/>
              </a:spcAft>
              <a:buFont typeface="Wingdings"/>
              <a:buChar char="q"/>
              <a:defRPr/>
            </a:pPr>
            <a:endParaRPr lang="es-ES" dirty="0">
              <a:ea typeface="Calibri" panose="020F0502020204030204"/>
              <a:cs typeface="Calibri" panose="020F0502020204030204"/>
            </a:endParaRPr>
          </a:p>
        </p:txBody>
      </p:sp>
      <p:sp>
        <p:nvSpPr>
          <p:cNvPr id="9" name="CuadroTexto 8">
            <a:extLst>
              <a:ext uri="{FF2B5EF4-FFF2-40B4-BE49-F238E27FC236}">
                <a16:creationId xmlns:a16="http://schemas.microsoft.com/office/drawing/2014/main" id="{FA29538C-A824-185E-714F-43C30F0952F0}"/>
              </a:ext>
            </a:extLst>
          </p:cNvPr>
          <p:cNvSpPr txBox="1"/>
          <p:nvPr/>
        </p:nvSpPr>
        <p:spPr>
          <a:xfrm>
            <a:off x="3514485" y="1186766"/>
            <a:ext cx="2861361" cy="361959"/>
          </a:xfrm>
          <a:prstGeom prst="rect">
            <a:avLst/>
          </a:prstGeom>
          <a:noFill/>
        </p:spPr>
        <p:txBody>
          <a:bodyPr vert="horz" wrap="none" lIns="0" tIns="0" rIns="0" bIns="0" rtlCol="0" anchor="ctr" anchorCtr="0">
            <a:spAutoFit/>
          </a:bodyPr>
          <a:lstStyle>
            <a:defPPr>
              <a:defRPr lang="es-CL"/>
            </a:defPPr>
            <a:lvl1pPr>
              <a:lnSpc>
                <a:spcPts val="3060"/>
              </a:lnSpc>
              <a:defRPr sz="3200" b="1">
                <a:solidFill>
                  <a:srgbClr val="0F44A3"/>
                </a:solidFill>
                <a:latin typeface="Verdana"/>
                <a:ea typeface="Verdana"/>
              </a:defRPr>
            </a:lvl1pPr>
          </a:lstStyle>
          <a:p>
            <a:r>
              <a:rPr lang="es-ES" sz="2400" dirty="0"/>
              <a:t>Chile en la OCDE</a:t>
            </a:r>
          </a:p>
        </p:txBody>
      </p:sp>
    </p:spTree>
    <p:extLst>
      <p:ext uri="{BB962C8B-B14F-4D97-AF65-F5344CB8AC3E}">
        <p14:creationId xmlns:p14="http://schemas.microsoft.com/office/powerpoint/2010/main" val="406005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CB2F59-9344-C7C3-7F55-A8CCA9BC5917}"/>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A897C3B0-705F-24A4-36BC-0CD1CBF7CA65}"/>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3" name="Subtítulo 2">
            <a:extLst>
              <a:ext uri="{FF2B5EF4-FFF2-40B4-BE49-F238E27FC236}">
                <a16:creationId xmlns:a16="http://schemas.microsoft.com/office/drawing/2014/main" id="{4BFBBC31-F4BB-B046-12F8-F4031FC2194B}"/>
              </a:ext>
            </a:extLst>
          </p:cNvPr>
          <p:cNvSpPr txBox="1">
            <a:spLocks/>
          </p:cNvSpPr>
          <p:nvPr/>
        </p:nvSpPr>
        <p:spPr>
          <a:xfrm>
            <a:off x="777696" y="961089"/>
            <a:ext cx="9606526" cy="397545"/>
          </a:xfrm>
          <a:prstGeom prst="rect">
            <a:avLst/>
          </a:prstGeom>
          <a:noFill/>
        </p:spPr>
        <p:txBody>
          <a:bodyPr vert="horz" wrap="squar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rPr>
              <a:t>Evolución del Financiamiento Público en Chile</a:t>
            </a:r>
            <a:endParaRPr lang="es-ES" sz="1600" dirty="0"/>
          </a:p>
        </p:txBody>
      </p:sp>
      <p:pic>
        <p:nvPicPr>
          <p:cNvPr id="5" name="Imagen 4" descr="Gráfico, Gráfico de barras, Gráfico en cascada&#10;&#10;Descripción generada automáticamente">
            <a:extLst>
              <a:ext uri="{FF2B5EF4-FFF2-40B4-BE49-F238E27FC236}">
                <a16:creationId xmlns:a16="http://schemas.microsoft.com/office/drawing/2014/main" id="{D06CD2AC-2459-D0E0-AF47-BD2426BFF064}"/>
              </a:ext>
            </a:extLst>
          </p:cNvPr>
          <p:cNvPicPr>
            <a:picLocks noChangeAspect="1"/>
          </p:cNvPicPr>
          <p:nvPr/>
        </p:nvPicPr>
        <p:blipFill>
          <a:blip r:embed="rId3"/>
          <a:stretch>
            <a:fillRect/>
          </a:stretch>
        </p:blipFill>
        <p:spPr>
          <a:xfrm>
            <a:off x="5492448" y="1801352"/>
            <a:ext cx="6318090" cy="3564159"/>
          </a:xfrm>
          <a:prstGeom prst="rect">
            <a:avLst/>
          </a:prstGeom>
        </p:spPr>
      </p:pic>
      <p:sp>
        <p:nvSpPr>
          <p:cNvPr id="6" name="CuadroTexto 5">
            <a:extLst>
              <a:ext uri="{FF2B5EF4-FFF2-40B4-BE49-F238E27FC236}">
                <a16:creationId xmlns:a16="http://schemas.microsoft.com/office/drawing/2014/main" id="{37585C05-EED2-2BD3-6BF8-418EED01D54E}"/>
              </a:ext>
            </a:extLst>
          </p:cNvPr>
          <p:cNvSpPr txBox="1"/>
          <p:nvPr/>
        </p:nvSpPr>
        <p:spPr>
          <a:xfrm>
            <a:off x="499785" y="1844493"/>
            <a:ext cx="481313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panose="020B0604020202020204" pitchFamily="34" charset="0"/>
              <a:buChar char="•"/>
            </a:pPr>
            <a:r>
              <a:rPr lang="es-CL" sz="2000" dirty="0">
                <a:latin typeface="Calibri"/>
                <a:ea typeface="Calibri"/>
                <a:cs typeface="Arial"/>
              </a:rPr>
              <a:t>2010 representaba un 68,1% del gasto público en educación superior, a un 80,8% en 2023</a:t>
            </a:r>
            <a:endParaRPr lang="es-ES" sz="2000" dirty="0">
              <a:latin typeface="Calibri"/>
              <a:ea typeface="Calibri"/>
              <a:cs typeface="Calibri" panose="020F0502020204030204"/>
            </a:endParaRPr>
          </a:p>
          <a:p>
            <a:pPr marL="342900" indent="-342900" algn="just">
              <a:buFont typeface="Arial" panose="020B0604020202020204" pitchFamily="34" charset="0"/>
              <a:buChar char="•"/>
            </a:pPr>
            <a:endParaRPr lang="es-CL" sz="2000" dirty="0">
              <a:latin typeface="Calibri"/>
              <a:ea typeface="Calibri"/>
              <a:cs typeface="Arial"/>
            </a:endParaRPr>
          </a:p>
          <a:p>
            <a:pPr marL="342900" indent="-342900" algn="just">
              <a:buFont typeface="Arial" panose="020B0604020202020204" pitchFamily="34" charset="0"/>
              <a:buChar char="•"/>
            </a:pPr>
            <a:r>
              <a:rPr lang="es-CL" sz="2000" dirty="0">
                <a:latin typeface="Calibri"/>
                <a:ea typeface="Calibri"/>
                <a:cs typeface="Arial"/>
              </a:rPr>
              <a:t>Aportes Basales han disminuido su participación de un 25,4% en 2010 a un 16,0% en 2023</a:t>
            </a:r>
            <a:endParaRPr lang="es-ES" sz="2000" dirty="0">
              <a:latin typeface="Calibri"/>
              <a:ea typeface="Calibri"/>
              <a:cs typeface="Calibri"/>
            </a:endParaRPr>
          </a:p>
          <a:p>
            <a:pPr marL="342900" indent="-342900" algn="just">
              <a:buFont typeface="Arial" panose="020B0604020202020204" pitchFamily="34" charset="0"/>
              <a:buChar char="•"/>
            </a:pPr>
            <a:endParaRPr lang="es-CL" sz="2000" dirty="0">
              <a:latin typeface="Calibri"/>
              <a:ea typeface="Calibri"/>
              <a:cs typeface="Arial"/>
            </a:endParaRPr>
          </a:p>
          <a:p>
            <a:pPr marL="342900" indent="-342900" algn="just">
              <a:buFont typeface="Arial" panose="020B0604020202020204" pitchFamily="34" charset="0"/>
              <a:buChar char="•"/>
            </a:pPr>
            <a:r>
              <a:rPr lang="es-CL" sz="2000" dirty="0">
                <a:latin typeface="Calibri"/>
                <a:ea typeface="Calibri"/>
                <a:cs typeface="Arial"/>
              </a:rPr>
              <a:t>El financiamiento se ha ido consolidando en el tiempo y no se aprecian quiebres en la serie exhibida</a:t>
            </a:r>
            <a:endParaRPr lang="es-ES" sz="2000" dirty="0">
              <a:latin typeface="Calibri"/>
              <a:ea typeface="Calibri"/>
              <a:cs typeface="Calibri"/>
            </a:endParaRPr>
          </a:p>
        </p:txBody>
      </p:sp>
      <p:sp>
        <p:nvSpPr>
          <p:cNvPr id="7" name="CuadroTexto 6">
            <a:extLst>
              <a:ext uri="{FF2B5EF4-FFF2-40B4-BE49-F238E27FC236}">
                <a16:creationId xmlns:a16="http://schemas.microsoft.com/office/drawing/2014/main" id="{0F2F39B7-DF50-E60F-9997-AF5F32A508A1}"/>
              </a:ext>
            </a:extLst>
          </p:cNvPr>
          <p:cNvSpPr txBox="1"/>
          <p:nvPr/>
        </p:nvSpPr>
        <p:spPr>
          <a:xfrm>
            <a:off x="5492448" y="5365511"/>
            <a:ext cx="463603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dirty="0">
                <a:ea typeface="Calibri"/>
                <a:cs typeface="Calibri"/>
              </a:rPr>
              <a:t>Fuente: Elaboración propia en base a SIES, 2024</a:t>
            </a:r>
            <a:endParaRPr lang="es-ES" sz="1100" dirty="0"/>
          </a:p>
        </p:txBody>
      </p:sp>
    </p:spTree>
    <p:extLst>
      <p:ext uri="{BB962C8B-B14F-4D97-AF65-F5344CB8AC3E}">
        <p14:creationId xmlns:p14="http://schemas.microsoft.com/office/powerpoint/2010/main" val="360986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7020B76-4DAB-0C6A-5B3F-A32B94652CC9}"/>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582EB471-0257-6DED-4297-12C6725A326A}"/>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3" name="Subtítulo 2">
            <a:extLst>
              <a:ext uri="{FF2B5EF4-FFF2-40B4-BE49-F238E27FC236}">
                <a16:creationId xmlns:a16="http://schemas.microsoft.com/office/drawing/2014/main" id="{A846D7BF-3470-D987-485F-A1582FFBA3D0}"/>
              </a:ext>
            </a:extLst>
          </p:cNvPr>
          <p:cNvSpPr txBox="1">
            <a:spLocks/>
          </p:cNvSpPr>
          <p:nvPr/>
        </p:nvSpPr>
        <p:spPr>
          <a:xfrm>
            <a:off x="674826" y="813468"/>
            <a:ext cx="9606526" cy="397545"/>
          </a:xfrm>
          <a:prstGeom prst="rect">
            <a:avLst/>
          </a:prstGeom>
          <a:noFill/>
        </p:spPr>
        <p:txBody>
          <a:bodyPr vert="horz" wrap="squar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rPr>
              <a:t>Evolución del Financiamiento estudiantil</a:t>
            </a:r>
            <a:endParaRPr lang="es-ES" sz="1600" dirty="0"/>
          </a:p>
        </p:txBody>
      </p:sp>
      <p:sp>
        <p:nvSpPr>
          <p:cNvPr id="5" name="CuadroTexto 11">
            <a:extLst>
              <a:ext uri="{FF2B5EF4-FFF2-40B4-BE49-F238E27FC236}">
                <a16:creationId xmlns:a16="http://schemas.microsoft.com/office/drawing/2014/main" id="{6E4747DF-A043-1411-B042-100AF80A9F87}"/>
              </a:ext>
            </a:extLst>
          </p:cNvPr>
          <p:cNvSpPr txBox="1">
            <a:spLocks noChangeArrowheads="1"/>
          </p:cNvSpPr>
          <p:nvPr/>
        </p:nvSpPr>
        <p:spPr bwMode="auto">
          <a:xfrm>
            <a:off x="339845" y="1531620"/>
            <a:ext cx="4872235"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Bef>
                <a:spcPct val="0"/>
              </a:spcBef>
              <a:spcAft>
                <a:spcPts val="1500"/>
              </a:spcAft>
              <a:buFont typeface="Arial" panose="020B0604020202020204" pitchFamily="34" charset="0"/>
              <a:buChar char="•"/>
              <a:defRPr/>
            </a:pPr>
            <a:r>
              <a:rPr lang="es-ES" altLang="es-ES_tradnl" sz="1600" dirty="0">
                <a:solidFill>
                  <a:srgbClr val="000000"/>
                </a:solidFill>
                <a:ea typeface="Verdana"/>
                <a:cs typeface="Calibri" panose="020F0502020204030204"/>
              </a:rPr>
              <a:t>Posterior a la implementación de la gratuidad, se observa una importante caída de las Becas de Arancel, desde un 50% a un 8%.</a:t>
            </a:r>
            <a:endParaRPr lang="es-ES" dirty="0">
              <a:solidFill>
                <a:srgbClr val="000000"/>
              </a:solidFill>
            </a:endParaRPr>
          </a:p>
          <a:p>
            <a:pPr marL="342900" indent="-342900" algn="just">
              <a:spcBef>
                <a:spcPct val="0"/>
              </a:spcBef>
              <a:spcAft>
                <a:spcPts val="1500"/>
              </a:spcAft>
              <a:buFont typeface="Arial" panose="020B0604020202020204" pitchFamily="34" charset="0"/>
              <a:buChar char="•"/>
              <a:defRPr/>
            </a:pPr>
            <a:r>
              <a:rPr lang="es-ES" altLang="es-ES_tradnl" sz="1600" dirty="0">
                <a:solidFill>
                  <a:srgbClr val="000000"/>
                </a:solidFill>
                <a:ea typeface="Verdana"/>
                <a:cs typeface="Calibri" panose="020F0502020204030204"/>
              </a:rPr>
              <a:t>El CAE reduce su participación relativa de un 43% a un 19% en 2023. Su persistencia se explica fundamentalmente por los menores requisitos tanto para estudiantes como para las instituciones en comparación con la Gratuidad. </a:t>
            </a:r>
          </a:p>
          <a:p>
            <a:pPr marL="342900" indent="-342900" algn="just">
              <a:spcBef>
                <a:spcPct val="0"/>
              </a:spcBef>
              <a:spcAft>
                <a:spcPts val="1500"/>
              </a:spcAft>
              <a:buFont typeface="Arial" panose="020B0604020202020204" pitchFamily="34" charset="0"/>
              <a:buChar char="•"/>
              <a:defRPr/>
            </a:pPr>
            <a:r>
              <a:rPr lang="es-ES" altLang="es-ES_tradnl" sz="1600" dirty="0">
                <a:solidFill>
                  <a:srgbClr val="000000"/>
                </a:solidFill>
                <a:ea typeface="Verdana"/>
                <a:cs typeface="Calibri" panose="020F0502020204030204"/>
              </a:rPr>
              <a:t>En tanto, la Gratuidad desde su inicio ha pasado de un 32% a un 72% de participación relativa.</a:t>
            </a:r>
          </a:p>
          <a:p>
            <a:pPr marL="342900" indent="-342900" algn="just">
              <a:spcBef>
                <a:spcPct val="0"/>
              </a:spcBef>
              <a:spcAft>
                <a:spcPts val="1500"/>
              </a:spcAft>
              <a:buFont typeface="Arial" panose="020B0604020202020204" pitchFamily="34" charset="0"/>
              <a:buChar char="•"/>
              <a:defRPr/>
            </a:pPr>
            <a:r>
              <a:rPr lang="es-ES" sz="1600" dirty="0">
                <a:solidFill>
                  <a:srgbClr val="000000"/>
                </a:solidFill>
                <a:ea typeface="Calibri"/>
                <a:cs typeface="Calibri" panose="020F0502020204030204"/>
              </a:rPr>
              <a:t>Entre 2010 y 2023, el financiamiento estudiantil público (becas, créditos y gratuidad) se ha incrementado en un 163%, mientras que los aportes basales lo han hecho en un 40,1% en el mismo periodo.</a:t>
            </a:r>
            <a:endParaRPr lang="es-ES" altLang="es-ES_tradnl" sz="1600" dirty="0">
              <a:solidFill>
                <a:srgbClr val="000000"/>
              </a:solidFill>
              <a:ea typeface="Verdana"/>
              <a:cs typeface="Calibri" panose="020F0502020204030204"/>
            </a:endParaRPr>
          </a:p>
        </p:txBody>
      </p:sp>
      <p:pic>
        <p:nvPicPr>
          <p:cNvPr id="6" name="Imagen 5" descr="Gráfico, Gráfico de barras&#10;&#10;Descripción generada automáticamente">
            <a:extLst>
              <a:ext uri="{FF2B5EF4-FFF2-40B4-BE49-F238E27FC236}">
                <a16:creationId xmlns:a16="http://schemas.microsoft.com/office/drawing/2014/main" id="{D1588616-D3CA-9663-AF78-B3B7042AA607}"/>
              </a:ext>
            </a:extLst>
          </p:cNvPr>
          <p:cNvPicPr>
            <a:picLocks noChangeAspect="1"/>
          </p:cNvPicPr>
          <p:nvPr/>
        </p:nvPicPr>
        <p:blipFill>
          <a:blip r:embed="rId4"/>
          <a:stretch>
            <a:fillRect/>
          </a:stretch>
        </p:blipFill>
        <p:spPr>
          <a:xfrm>
            <a:off x="5580959" y="1473481"/>
            <a:ext cx="6143646" cy="4560590"/>
          </a:xfrm>
          <a:prstGeom prst="rect">
            <a:avLst/>
          </a:prstGeom>
        </p:spPr>
      </p:pic>
      <p:sp>
        <p:nvSpPr>
          <p:cNvPr id="7" name="CuadroTexto 6">
            <a:extLst>
              <a:ext uri="{FF2B5EF4-FFF2-40B4-BE49-F238E27FC236}">
                <a16:creationId xmlns:a16="http://schemas.microsoft.com/office/drawing/2014/main" id="{5755ACD8-A5CF-B493-3322-DE4E8B6E8980}"/>
              </a:ext>
            </a:extLst>
          </p:cNvPr>
          <p:cNvSpPr txBox="1"/>
          <p:nvPr/>
        </p:nvSpPr>
        <p:spPr>
          <a:xfrm>
            <a:off x="5645320" y="6044532"/>
            <a:ext cx="463603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dirty="0">
                <a:ea typeface="Calibri"/>
                <a:cs typeface="Calibri"/>
              </a:rPr>
              <a:t>Fuente: Elaboración propia en base a SIES, 2024</a:t>
            </a:r>
            <a:endParaRPr lang="es-ES" sz="1100" dirty="0"/>
          </a:p>
        </p:txBody>
      </p:sp>
    </p:spTree>
    <p:extLst>
      <p:ext uri="{BB962C8B-B14F-4D97-AF65-F5344CB8AC3E}">
        <p14:creationId xmlns:p14="http://schemas.microsoft.com/office/powerpoint/2010/main" val="174318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37FDFD-6EF9-4F2E-9FEA-054ADF7A9CB2}"/>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5FCA0FEA-A278-77AF-095D-9FC00C557901}"/>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3" name="Subtítulo 2">
            <a:extLst>
              <a:ext uri="{FF2B5EF4-FFF2-40B4-BE49-F238E27FC236}">
                <a16:creationId xmlns:a16="http://schemas.microsoft.com/office/drawing/2014/main" id="{58C9E995-3688-40BD-B113-97F49B20C661}"/>
              </a:ext>
            </a:extLst>
          </p:cNvPr>
          <p:cNvSpPr txBox="1">
            <a:spLocks/>
          </p:cNvSpPr>
          <p:nvPr/>
        </p:nvSpPr>
        <p:spPr>
          <a:xfrm>
            <a:off x="779342" y="776658"/>
            <a:ext cx="9680098" cy="397545"/>
          </a:xfrm>
          <a:prstGeom prst="rect">
            <a:avLst/>
          </a:prstGeom>
          <a:noFill/>
        </p:spPr>
        <p:txBody>
          <a:bodyPr vert="horz" wrap="squar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rPr>
              <a:t>Antecedentes Estructura de Ingresos</a:t>
            </a:r>
            <a:endParaRPr lang="es-ES" sz="1600" dirty="0"/>
          </a:p>
        </p:txBody>
      </p:sp>
      <p:sp>
        <p:nvSpPr>
          <p:cNvPr id="5" name="CuadroTexto 11">
            <a:extLst>
              <a:ext uri="{FF2B5EF4-FFF2-40B4-BE49-F238E27FC236}">
                <a16:creationId xmlns:a16="http://schemas.microsoft.com/office/drawing/2014/main" id="{9F690FF0-E179-B571-B5E1-3ECB515A22C3}"/>
              </a:ext>
            </a:extLst>
          </p:cNvPr>
          <p:cNvSpPr txBox="1">
            <a:spLocks noChangeArrowheads="1"/>
          </p:cNvSpPr>
          <p:nvPr/>
        </p:nvSpPr>
        <p:spPr bwMode="auto">
          <a:xfrm>
            <a:off x="779342" y="1723960"/>
            <a:ext cx="10416487" cy="42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1500"/>
              </a:spcAft>
              <a:defRPr/>
            </a:pPr>
            <a:r>
              <a:rPr lang="es-ES" altLang="es-ES_tradnl" sz="2000" dirty="0">
                <a:solidFill>
                  <a:srgbClr val="000000"/>
                </a:solidFill>
                <a:ea typeface="Verdana"/>
                <a:cs typeface="Calibri" panose="020F0502020204030204"/>
              </a:rPr>
              <a:t>Según la literatura, las instituciones tienen diversas fuentes de ingreso: </a:t>
            </a:r>
            <a:endParaRPr lang="es-ES" dirty="0">
              <a:solidFill>
                <a:srgbClr val="000000"/>
              </a:solidFill>
              <a:ea typeface="+mn-lt"/>
              <a:cs typeface="+mn-lt"/>
            </a:endParaRPr>
          </a:p>
          <a:p>
            <a:pPr marL="804545" lvl="1" indent="347345" algn="just">
              <a:buFont typeface="Courier New"/>
              <a:buChar char="o"/>
              <a:defRPr/>
            </a:pPr>
            <a:r>
              <a:rPr lang="es-ES" altLang="es-ES_tradnl" sz="2000" dirty="0">
                <a:solidFill>
                  <a:srgbClr val="000000"/>
                </a:solidFill>
                <a:ea typeface="Verdana"/>
                <a:cs typeface="Calibri" panose="020F0502020204030204"/>
              </a:rPr>
              <a:t>Aranceles</a:t>
            </a:r>
          </a:p>
          <a:p>
            <a:pPr marL="1261745" lvl="2" indent="347345" algn="just">
              <a:buFont typeface="Wingdings"/>
              <a:buChar char="§"/>
              <a:defRPr/>
            </a:pPr>
            <a:r>
              <a:rPr lang="es-ES" sz="2000" dirty="0">
                <a:solidFill>
                  <a:srgbClr val="000000"/>
                </a:solidFill>
                <a:ea typeface="Calibri"/>
                <a:cs typeface="Calibri" panose="020F0502020204030204"/>
              </a:rPr>
              <a:t>Pre y posgrado</a:t>
            </a:r>
          </a:p>
          <a:p>
            <a:pPr marL="1261745" lvl="2" indent="347345" algn="just">
              <a:buFont typeface="Wingdings"/>
              <a:buChar char="§"/>
              <a:defRPr/>
            </a:pPr>
            <a:r>
              <a:rPr lang="es-ES" sz="2000" dirty="0">
                <a:solidFill>
                  <a:srgbClr val="000000"/>
                </a:solidFill>
                <a:ea typeface="Calibri"/>
                <a:cs typeface="Calibri" panose="020F0502020204030204"/>
              </a:rPr>
              <a:t>Educación en línea </a:t>
            </a:r>
            <a:endParaRPr lang="es-ES" altLang="es-ES_tradnl" sz="2000" dirty="0">
              <a:solidFill>
                <a:srgbClr val="000000"/>
              </a:solidFill>
              <a:ea typeface="Verdana"/>
              <a:cs typeface="Calibri" panose="020F0502020204030204"/>
            </a:endParaRPr>
          </a:p>
          <a:p>
            <a:pPr marL="1261745" lvl="2" indent="347345" algn="just">
              <a:buFont typeface="Wingdings"/>
              <a:buChar char="§"/>
              <a:defRPr/>
            </a:pPr>
            <a:r>
              <a:rPr lang="es-ES" sz="2000" dirty="0">
                <a:solidFill>
                  <a:srgbClr val="000000"/>
                </a:solidFill>
                <a:ea typeface="Calibri"/>
                <a:cs typeface="Calibri" panose="020F0502020204030204"/>
              </a:rPr>
              <a:t>Aranceles de estudiantes internacionales </a:t>
            </a:r>
          </a:p>
          <a:p>
            <a:pPr marL="1261745" lvl="2" indent="347345" algn="just">
              <a:buFont typeface="Wingdings"/>
              <a:buChar char="§"/>
              <a:defRPr/>
            </a:pPr>
            <a:r>
              <a:rPr lang="es-ES" sz="2000" dirty="0">
                <a:solidFill>
                  <a:srgbClr val="000000"/>
                </a:solidFill>
                <a:ea typeface="Calibri"/>
                <a:cs typeface="Calibri" panose="020F0502020204030204"/>
              </a:rPr>
              <a:t>Educación continua y desarrollo profesional</a:t>
            </a:r>
          </a:p>
          <a:p>
            <a:pPr marL="804545" lvl="1" indent="347345" algn="just">
              <a:buFont typeface="Courier New"/>
              <a:buChar char="o"/>
              <a:defRPr/>
            </a:pPr>
            <a:r>
              <a:rPr lang="es-ES" altLang="es-ES_tradnl" sz="2000" dirty="0">
                <a:solidFill>
                  <a:srgbClr val="000000"/>
                </a:solidFill>
                <a:ea typeface="Verdana"/>
                <a:cs typeface="Calibri" panose="020F0502020204030204"/>
              </a:rPr>
              <a:t>Financiamiento estatal</a:t>
            </a:r>
          </a:p>
          <a:p>
            <a:pPr marL="804545" lvl="1" indent="347345" algn="just">
              <a:buFont typeface="Courier New"/>
              <a:buChar char="o"/>
              <a:defRPr/>
            </a:pPr>
            <a:r>
              <a:rPr lang="es-ES" sz="2000" dirty="0">
                <a:solidFill>
                  <a:srgbClr val="000000"/>
                </a:solidFill>
                <a:ea typeface="Calibri"/>
                <a:cs typeface="Calibri" panose="020F0502020204030204"/>
              </a:rPr>
              <a:t>Contratos por prestación de servicios</a:t>
            </a:r>
            <a:endParaRPr lang="es-ES" altLang="es-ES_tradnl" sz="2000" dirty="0">
              <a:solidFill>
                <a:srgbClr val="000000"/>
              </a:solidFill>
              <a:ea typeface="Verdana"/>
              <a:cs typeface="Calibri" panose="020F0502020204030204"/>
            </a:endParaRPr>
          </a:p>
          <a:p>
            <a:pPr marL="804545" lvl="1" indent="347345" algn="just">
              <a:buFont typeface="Courier New"/>
              <a:buChar char="o"/>
              <a:defRPr/>
            </a:pPr>
            <a:r>
              <a:rPr lang="es-ES" altLang="es-ES_tradnl" sz="2000" dirty="0">
                <a:solidFill>
                  <a:srgbClr val="000000"/>
                </a:solidFill>
                <a:ea typeface="Verdana"/>
                <a:cs typeface="Calibri" panose="020F0502020204030204"/>
              </a:rPr>
              <a:t>Fondos para la investigación</a:t>
            </a:r>
            <a:endParaRPr lang="es-ES" dirty="0">
              <a:solidFill>
                <a:srgbClr val="000000"/>
              </a:solidFill>
              <a:ea typeface="Calibri" panose="020F0502020204030204"/>
              <a:cs typeface="Calibri" panose="020F0502020204030204"/>
            </a:endParaRPr>
          </a:p>
          <a:p>
            <a:pPr marL="804545" lvl="1" indent="347345" algn="just">
              <a:buFont typeface="Courier New"/>
              <a:buChar char="o"/>
              <a:defRPr/>
            </a:pPr>
            <a:r>
              <a:rPr lang="es-ES" sz="2000" dirty="0">
                <a:solidFill>
                  <a:srgbClr val="000000"/>
                </a:solidFill>
                <a:ea typeface="Calibri"/>
                <a:cs typeface="Calibri" panose="020F0502020204030204"/>
              </a:rPr>
              <a:t>Actividades complementarias</a:t>
            </a:r>
            <a:endParaRPr lang="es-ES" altLang="es-ES_tradnl" sz="2000" dirty="0">
              <a:solidFill>
                <a:srgbClr val="000000"/>
              </a:solidFill>
              <a:ea typeface="Verdana"/>
              <a:cs typeface="Calibri" panose="020F0502020204030204"/>
            </a:endParaRPr>
          </a:p>
          <a:p>
            <a:pPr marL="804545" lvl="1" indent="347345" algn="just">
              <a:buFont typeface="Courier New"/>
              <a:buChar char="o"/>
              <a:defRPr/>
            </a:pPr>
            <a:r>
              <a:rPr lang="es-ES" altLang="es-ES_tradnl" sz="2000" dirty="0">
                <a:solidFill>
                  <a:srgbClr val="000000"/>
                </a:solidFill>
                <a:ea typeface="Verdana"/>
                <a:cs typeface="Calibri" panose="020F0502020204030204"/>
              </a:rPr>
              <a:t>Propiedad intelectual</a:t>
            </a:r>
            <a:endParaRPr lang="es-ES" dirty="0">
              <a:solidFill>
                <a:srgbClr val="000000"/>
              </a:solidFill>
              <a:ea typeface="Calibri" panose="020F0502020204030204"/>
              <a:cs typeface="Calibri" panose="020F0502020204030204"/>
            </a:endParaRPr>
          </a:p>
          <a:p>
            <a:pPr marL="804545" lvl="1" indent="347345" algn="just">
              <a:buFont typeface="Courier New"/>
              <a:buChar char="o"/>
              <a:defRPr/>
            </a:pPr>
            <a:r>
              <a:rPr lang="es-ES" sz="2000" dirty="0">
                <a:solidFill>
                  <a:srgbClr val="000000"/>
                </a:solidFill>
                <a:ea typeface="Calibri"/>
                <a:cs typeface="Calibri" panose="020F0502020204030204"/>
              </a:rPr>
              <a:t>Donaciones</a:t>
            </a:r>
          </a:p>
          <a:p>
            <a:pPr marL="804545" lvl="1" indent="347345" algn="just">
              <a:buFont typeface="Courier New"/>
              <a:buChar char="o"/>
              <a:defRPr/>
            </a:pPr>
            <a:r>
              <a:rPr lang="es-ES" altLang="es-ES_tradnl" sz="2000" dirty="0">
                <a:solidFill>
                  <a:srgbClr val="000000"/>
                </a:solidFill>
                <a:ea typeface="Verdana"/>
                <a:cs typeface="Calibri" panose="020F0502020204030204"/>
              </a:rPr>
              <a:t>Ingresos por inversiones</a:t>
            </a:r>
            <a:endParaRPr lang="es-ES" dirty="0">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88252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54BDCA-6E96-C0A4-97FC-6DF836C65787}"/>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5188EF9E-0A83-8EC5-D1B7-F7FDADBC3CD9}"/>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4" name="CuadroTexto 11">
            <a:extLst>
              <a:ext uri="{FF2B5EF4-FFF2-40B4-BE49-F238E27FC236}">
                <a16:creationId xmlns:a16="http://schemas.microsoft.com/office/drawing/2014/main" id="{C539804E-A1C5-AC52-A3E5-C9BD655289BF}"/>
              </a:ext>
            </a:extLst>
          </p:cNvPr>
          <p:cNvSpPr txBox="1">
            <a:spLocks noChangeArrowheads="1"/>
          </p:cNvSpPr>
          <p:nvPr/>
        </p:nvSpPr>
        <p:spPr bwMode="auto">
          <a:xfrm>
            <a:off x="781744" y="1856612"/>
            <a:ext cx="10416487" cy="36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2100"/>
              </a:spcAft>
              <a:defRPr/>
            </a:pPr>
            <a:r>
              <a:rPr lang="es-ES" altLang="es-ES_tradnl" sz="2000" dirty="0">
                <a:solidFill>
                  <a:srgbClr val="000000"/>
                </a:solidFill>
                <a:ea typeface="Verdana"/>
                <a:cs typeface="Calibri"/>
              </a:rPr>
              <a:t>La relación entre la estructura de ingresos y la salud financiera de las instituciones de educación superior se puede comprender a través de tres enfoques teóricos:​</a:t>
            </a:r>
          </a:p>
          <a:p>
            <a:pPr marL="457200" indent="-457200" algn="just">
              <a:spcAft>
                <a:spcPts val="2100"/>
              </a:spcAft>
              <a:buFont typeface="Arial"/>
              <a:buChar char="•"/>
              <a:defRPr/>
            </a:pPr>
            <a:r>
              <a:rPr lang="es-ES" altLang="es-ES_tradnl" sz="2000" dirty="0">
                <a:solidFill>
                  <a:srgbClr val="000000"/>
                </a:solidFill>
                <a:ea typeface="Verdana"/>
                <a:cs typeface="Calibri"/>
              </a:rPr>
              <a:t>Teoría de la coparticipación en los costos </a:t>
            </a:r>
            <a:r>
              <a:rPr lang="es-ES" altLang="es-ES_tradnl" sz="2000" i="1" dirty="0">
                <a:solidFill>
                  <a:srgbClr val="000000"/>
                </a:solidFill>
                <a:ea typeface="Verdana"/>
                <a:cs typeface="Calibri"/>
              </a:rPr>
              <a:t>(</a:t>
            </a:r>
            <a:r>
              <a:rPr lang="es-ES" altLang="es-ES_tradnl" sz="2000" i="1" dirty="0" err="1">
                <a:solidFill>
                  <a:srgbClr val="000000"/>
                </a:solidFill>
                <a:ea typeface="Verdana"/>
                <a:cs typeface="Calibri"/>
              </a:rPr>
              <a:t>cost</a:t>
            </a:r>
            <a:r>
              <a:rPr lang="es-ES" altLang="es-ES_tradnl" sz="2000" i="1" dirty="0">
                <a:solidFill>
                  <a:srgbClr val="000000"/>
                </a:solidFill>
                <a:ea typeface="Verdana"/>
                <a:cs typeface="Calibri"/>
              </a:rPr>
              <a:t> </a:t>
            </a:r>
            <a:r>
              <a:rPr lang="es-ES" altLang="es-ES_tradnl" sz="2000" i="1" dirty="0" err="1">
                <a:solidFill>
                  <a:srgbClr val="000000"/>
                </a:solidFill>
                <a:ea typeface="Verdana"/>
                <a:cs typeface="Calibri"/>
              </a:rPr>
              <a:t>sharing</a:t>
            </a:r>
            <a:r>
              <a:rPr lang="es-ES" altLang="es-ES_tradnl" sz="2000" i="1" dirty="0">
                <a:solidFill>
                  <a:srgbClr val="000000"/>
                </a:solidFill>
                <a:ea typeface="Verdana"/>
                <a:cs typeface="Calibri"/>
              </a:rPr>
              <a:t>):</a:t>
            </a:r>
            <a:r>
              <a:rPr lang="es-ES" altLang="es-ES_tradnl" sz="2000" dirty="0">
                <a:solidFill>
                  <a:srgbClr val="000000"/>
                </a:solidFill>
                <a:ea typeface="Verdana"/>
                <a:cs typeface="Calibri"/>
              </a:rPr>
              <a:t> Distribución del financiamiento entre beneficiarios para reducir dependencia de fondos públicos (aumento de matrículas y aranceles).​</a:t>
            </a:r>
          </a:p>
          <a:p>
            <a:pPr marL="457200" indent="-457200" algn="just">
              <a:spcAft>
                <a:spcPts val="2100"/>
              </a:spcAft>
              <a:buFont typeface="Arial"/>
              <a:buChar char="•"/>
              <a:defRPr/>
            </a:pPr>
            <a:r>
              <a:rPr lang="es-ES" altLang="es-ES_tradnl" sz="2000" dirty="0">
                <a:solidFill>
                  <a:srgbClr val="000000"/>
                </a:solidFill>
                <a:ea typeface="Verdana"/>
                <a:cs typeface="Calibri"/>
              </a:rPr>
              <a:t>Teoría de portafolios: Diversificación de ingresos para mitigar riesgos presentes al tener una dependencia excesiva a pocas fuentes de financiamiento.​</a:t>
            </a:r>
          </a:p>
          <a:p>
            <a:pPr marL="457200" indent="-457200" algn="just">
              <a:spcAft>
                <a:spcPts val="2100"/>
              </a:spcAft>
              <a:buFont typeface="Arial"/>
              <a:buChar char="•"/>
              <a:defRPr/>
            </a:pPr>
            <a:r>
              <a:rPr lang="es-ES" altLang="es-ES_tradnl" sz="2000" dirty="0">
                <a:solidFill>
                  <a:srgbClr val="000000"/>
                </a:solidFill>
                <a:ea typeface="Verdana"/>
                <a:cs typeface="Calibri"/>
              </a:rPr>
              <a:t>Teoría de la dependencia de recursos: Diversificación de ingresos para evitar que las influencias externas de las fuentes de financiamiento comprometan la autonomía institucional.</a:t>
            </a:r>
          </a:p>
        </p:txBody>
      </p:sp>
      <p:sp>
        <p:nvSpPr>
          <p:cNvPr id="5" name="Subtítulo 2">
            <a:extLst>
              <a:ext uri="{FF2B5EF4-FFF2-40B4-BE49-F238E27FC236}">
                <a16:creationId xmlns:a16="http://schemas.microsoft.com/office/drawing/2014/main" id="{ADBD5A3F-A823-1F96-D408-BFBA7B0E9342}"/>
              </a:ext>
            </a:extLst>
          </p:cNvPr>
          <p:cNvSpPr txBox="1">
            <a:spLocks/>
          </p:cNvSpPr>
          <p:nvPr/>
        </p:nvSpPr>
        <p:spPr>
          <a:xfrm>
            <a:off x="779342" y="577886"/>
            <a:ext cx="10822108" cy="795089"/>
          </a:xfrm>
          <a:prstGeom prst="rect">
            <a:avLst/>
          </a:prstGeom>
          <a:noFill/>
        </p:spPr>
        <p:txBody>
          <a:bodyPr vert="horz" wrap="squar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060"/>
              </a:lnSpc>
              <a:spcBef>
                <a:spcPts val="0"/>
              </a:spcBef>
            </a:pPr>
            <a:r>
              <a:rPr lang="es-ES" sz="2800" b="1" dirty="0">
                <a:solidFill>
                  <a:srgbClr val="0F44A3"/>
                </a:solidFill>
                <a:latin typeface="Verdana"/>
                <a:ea typeface="Verdana"/>
              </a:rPr>
              <a:t>Antecedentes Relación Estructura de Ingresos y Salud Financiera</a:t>
            </a:r>
            <a:endParaRPr lang="es-ES" sz="1600" dirty="0"/>
          </a:p>
        </p:txBody>
      </p:sp>
    </p:spTree>
    <p:extLst>
      <p:ext uri="{BB962C8B-B14F-4D97-AF65-F5344CB8AC3E}">
        <p14:creationId xmlns:p14="http://schemas.microsoft.com/office/powerpoint/2010/main" val="400883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72F8CDB1-C3E4-41B1-B2DC-70578502C1CF}"/>
              </a:ext>
            </a:extLst>
          </p:cNvPr>
          <p:cNvSpPr txBox="1">
            <a:spLocks/>
          </p:cNvSpPr>
          <p:nvPr/>
        </p:nvSpPr>
        <p:spPr>
          <a:xfrm>
            <a:off x="2535992" y="3705999"/>
            <a:ext cx="7120016" cy="55399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3600" b="1" dirty="0">
                <a:solidFill>
                  <a:srgbClr val="0F44A3"/>
                </a:solidFill>
                <a:latin typeface="Verdana"/>
                <a:ea typeface="Verdana"/>
                <a:cs typeface="Verdana" panose="020B0604030504040204" pitchFamily="34" charset="0"/>
              </a:rPr>
              <a:t>Objetivos​</a:t>
            </a:r>
            <a:endParaRPr lang="es-ES" sz="36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Subtítulo 2">
            <a:extLst>
              <a:ext uri="{FF2B5EF4-FFF2-40B4-BE49-F238E27FC236}">
                <a16:creationId xmlns:a16="http://schemas.microsoft.com/office/drawing/2014/main" id="{72F8CDB1-C3E4-41B1-B2DC-70578502C1CF}"/>
              </a:ext>
            </a:extLst>
          </p:cNvPr>
          <p:cNvSpPr txBox="1">
            <a:spLocks/>
          </p:cNvSpPr>
          <p:nvPr/>
        </p:nvSpPr>
        <p:spPr>
          <a:xfrm>
            <a:off x="5286668" y="1531231"/>
            <a:ext cx="1618665" cy="147732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9600">
                <a:solidFill>
                  <a:srgbClr val="0F44A3"/>
                </a:solidFill>
                <a:latin typeface="Verdana" panose="020B0604030504040204" pitchFamily="34" charset="0"/>
                <a:ea typeface="Verdana" panose="020B0604030504040204" pitchFamily="34" charset="0"/>
                <a:cs typeface="Verdana" panose="020B0604030504040204" pitchFamily="34" charset="0"/>
              </a:rPr>
              <a:t>2</a:t>
            </a:r>
          </a:p>
        </p:txBody>
      </p:sp>
      <p:pic>
        <p:nvPicPr>
          <p:cNvPr id="12" name="Imagen 11" descr="Imagen que contiene dibujo, tabla&#10;&#10;Descripción generada automáticamente">
            <a:extLst>
              <a:ext uri="{FF2B5EF4-FFF2-40B4-BE49-F238E27FC236}">
                <a16:creationId xmlns:a16="http://schemas.microsoft.com/office/drawing/2014/main" id="{F54B7284-C3C7-05FB-EC75-3993B97DE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72700" y="607737"/>
            <a:ext cx="1790700" cy="1371600"/>
          </a:xfrm>
          <a:prstGeom prst="rect">
            <a:avLst/>
          </a:prstGeom>
        </p:spPr>
      </p:pic>
      <p:pic>
        <p:nvPicPr>
          <p:cNvPr id="13" name="Imagen 12" descr="Icono&#10;&#10;Descripción generada automáticamente">
            <a:extLst>
              <a:ext uri="{FF2B5EF4-FFF2-40B4-BE49-F238E27FC236}">
                <a16:creationId xmlns:a16="http://schemas.microsoft.com/office/drawing/2014/main" id="{A826B509-1689-E238-35A8-B427F0154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519449"/>
            <a:ext cx="3289300" cy="1981200"/>
          </a:xfrm>
          <a:prstGeom prst="rect">
            <a:avLst/>
          </a:prstGeom>
        </p:spPr>
      </p:pic>
    </p:spTree>
    <p:extLst>
      <p:ext uri="{BB962C8B-B14F-4D97-AF65-F5344CB8AC3E}">
        <p14:creationId xmlns:p14="http://schemas.microsoft.com/office/powerpoint/2010/main" val="247229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61BB039E-5964-4AC1-A083-184C3EC0854D}"/>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8" name="Subtítulo 2">
            <a:extLst>
              <a:ext uri="{FF2B5EF4-FFF2-40B4-BE49-F238E27FC236}">
                <a16:creationId xmlns:a16="http://schemas.microsoft.com/office/drawing/2014/main" id="{401428DB-43EF-7203-24AC-FBAE08CE68D9}"/>
              </a:ext>
            </a:extLst>
          </p:cNvPr>
          <p:cNvSpPr txBox="1">
            <a:spLocks/>
          </p:cNvSpPr>
          <p:nvPr/>
        </p:nvSpPr>
        <p:spPr>
          <a:xfrm>
            <a:off x="8856599" y="6358713"/>
            <a:ext cx="2339230"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a:t>
            </a:r>
            <a:r>
              <a:rPr lang="es-ES" sz="1600" dirty="0">
                <a:solidFill>
                  <a:srgbClr val="000000"/>
                </a:solidFill>
                <a:latin typeface="Calibri"/>
                <a:ea typeface="Verdana"/>
                <a:cs typeface="Calibri"/>
              </a:rPr>
              <a:t> </a:t>
            </a:r>
            <a:r>
              <a:rPr lang="es-ES" sz="1600" b="1" dirty="0">
                <a:solidFill>
                  <a:srgbClr val="0F44A3"/>
                </a:solidFill>
                <a:latin typeface="Calibri"/>
                <a:ea typeface="Verdana"/>
                <a:cs typeface="Calibri"/>
              </a:rPr>
              <a:t>Objetivos</a:t>
            </a:r>
          </a:p>
        </p:txBody>
      </p:sp>
      <p:sp>
        <p:nvSpPr>
          <p:cNvPr id="2" name="CuadroTexto 11">
            <a:extLst>
              <a:ext uri="{FF2B5EF4-FFF2-40B4-BE49-F238E27FC236}">
                <a16:creationId xmlns:a16="http://schemas.microsoft.com/office/drawing/2014/main" id="{638A128A-338B-A075-17F0-BEC66C754501}"/>
              </a:ext>
            </a:extLst>
          </p:cNvPr>
          <p:cNvSpPr txBox="1">
            <a:spLocks noChangeArrowheads="1"/>
          </p:cNvSpPr>
          <p:nvPr/>
        </p:nvSpPr>
        <p:spPr bwMode="auto">
          <a:xfrm>
            <a:off x="887756" y="823382"/>
            <a:ext cx="1041648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s-ES" sz="3200" b="1" dirty="0">
                <a:solidFill>
                  <a:srgbClr val="0F44A3"/>
                </a:solidFill>
                <a:latin typeface="Verdana"/>
                <a:ea typeface="Verdana"/>
                <a:cs typeface="Calibri"/>
              </a:rPr>
              <a:t>Objetivo general</a:t>
            </a:r>
            <a:endParaRPr lang="es-ES" sz="3200" dirty="0">
              <a:solidFill>
                <a:srgbClr val="0F44A3"/>
              </a:solidFill>
              <a:latin typeface="Verdana"/>
              <a:ea typeface="Verdana"/>
              <a:cs typeface="Calibri"/>
            </a:endParaRPr>
          </a:p>
          <a:p>
            <a:pPr algn="just">
              <a:defRPr/>
            </a:pPr>
            <a:endParaRPr lang="es-ES" sz="2000" dirty="0">
              <a:solidFill>
                <a:schemeClr val="tx1">
                  <a:lumMod val="75000"/>
                  <a:lumOff val="25000"/>
                </a:schemeClr>
              </a:solidFill>
              <a:ea typeface="Verdana"/>
              <a:cs typeface="Calibri"/>
            </a:endParaRPr>
          </a:p>
          <a:p>
            <a:pPr marL="342900" indent="-342900" algn="just">
              <a:buSzPct val="150000"/>
              <a:buBlip>
                <a:blip r:embed="rId3">
                  <a:extLst>
                    <a:ext uri="{96DAC541-7B7A-43D3-8B79-37D633B846F1}">
                      <asvg:svgBlip xmlns:asvg="http://schemas.microsoft.com/office/drawing/2016/SVG/main" r:embed="rId4"/>
                    </a:ext>
                  </a:extLst>
                </a:blip>
              </a:buBlip>
              <a:defRPr/>
            </a:pPr>
            <a:r>
              <a:rPr lang="es-ES" sz="2000" dirty="0">
                <a:latin typeface="Calibri"/>
                <a:ea typeface="Calibri"/>
                <a:cs typeface="Calibri"/>
              </a:rPr>
              <a:t>Examinar la relación de la estructura de ingresos y la política de gratuidad en los perfiles de salud financiera de las IES chilenas en el período 2011-2023.</a:t>
            </a:r>
            <a:endParaRPr lang="es-ES" sz="2000" dirty="0">
              <a:ea typeface="Verdana"/>
              <a:cs typeface="Calibri"/>
            </a:endParaRPr>
          </a:p>
          <a:p>
            <a:pPr algn="just">
              <a:defRPr/>
            </a:pPr>
            <a:endParaRPr lang="es-ES" dirty="0">
              <a:solidFill>
                <a:schemeClr val="tx1">
                  <a:lumMod val="75000"/>
                  <a:lumOff val="25000"/>
                </a:schemeClr>
              </a:solidFill>
            </a:endParaRPr>
          </a:p>
          <a:p>
            <a:pPr algn="just">
              <a:spcBef>
                <a:spcPct val="0"/>
              </a:spcBef>
              <a:defRPr/>
            </a:pPr>
            <a:r>
              <a:rPr lang="es-ES" sz="2800" b="1" dirty="0">
                <a:solidFill>
                  <a:srgbClr val="0F44A3"/>
                </a:solidFill>
                <a:latin typeface="Verdana"/>
                <a:ea typeface="Verdana"/>
                <a:cs typeface="Calibri"/>
              </a:rPr>
              <a:t>Objetivos específicos</a:t>
            </a:r>
            <a:endParaRPr lang="es-ES" sz="2800" dirty="0">
              <a:solidFill>
                <a:srgbClr val="0F44A3"/>
              </a:solidFill>
              <a:latin typeface="Verdana"/>
              <a:ea typeface="Verdana"/>
              <a:cs typeface="Calibri"/>
            </a:endParaRPr>
          </a:p>
          <a:p>
            <a:pPr algn="just">
              <a:defRPr/>
            </a:pPr>
            <a:endParaRPr lang="en-US" dirty="0">
              <a:solidFill>
                <a:schemeClr val="tx1">
                  <a:lumMod val="75000"/>
                  <a:lumOff val="25000"/>
                </a:schemeClr>
              </a:solidFill>
              <a:ea typeface="Verdana"/>
              <a:cs typeface="Calibri"/>
            </a:endParaRPr>
          </a:p>
          <a:p>
            <a:pPr marL="342900" indent="-342900">
              <a:buSzPct val="150000"/>
              <a:buBlip>
                <a:blip r:embed="rId3">
                  <a:extLst>
                    <a:ext uri="{96DAC541-7B7A-43D3-8B79-37D633B846F1}">
                      <asvg:svgBlip xmlns:asvg="http://schemas.microsoft.com/office/drawing/2016/SVG/main" r:embed="rId4"/>
                    </a:ext>
                  </a:extLst>
                </a:blip>
              </a:buBlip>
              <a:defRPr/>
            </a:pPr>
            <a:r>
              <a:rPr lang="es-ES" sz="2000" dirty="0">
                <a:ea typeface="Verdana"/>
                <a:cs typeface="Calibri"/>
              </a:rPr>
              <a:t>Caracterizar la estructura de ingresos en las IES chilenas en el período 2011 – 2023</a:t>
            </a:r>
          </a:p>
          <a:p>
            <a:pPr marL="342900" indent="-342900">
              <a:buSzPct val="150000"/>
              <a:buBlip>
                <a:blip r:embed="rId3">
                  <a:extLst>
                    <a:ext uri="{96DAC541-7B7A-43D3-8B79-37D633B846F1}">
                      <asvg:svgBlip xmlns:asvg="http://schemas.microsoft.com/office/drawing/2016/SVG/main" r:embed="rId4"/>
                    </a:ext>
                  </a:extLst>
                </a:blip>
              </a:buBlip>
              <a:defRPr/>
            </a:pPr>
            <a:r>
              <a:rPr lang="es-ES" sz="2000" dirty="0">
                <a:ea typeface="Verdana"/>
                <a:cs typeface="Calibri"/>
              </a:rPr>
              <a:t>Describir la evolución de los perfiles de salud financiera de las IES chilenas en el período 2012-2023</a:t>
            </a:r>
          </a:p>
          <a:p>
            <a:pPr marL="342900" indent="-342900">
              <a:buSzPct val="150000"/>
              <a:buBlip>
                <a:blip r:embed="rId3">
                  <a:extLst>
                    <a:ext uri="{96DAC541-7B7A-43D3-8B79-37D633B846F1}">
                      <asvg:svgBlip xmlns:asvg="http://schemas.microsoft.com/office/drawing/2016/SVG/main" r:embed="rId4"/>
                    </a:ext>
                  </a:extLst>
                </a:blip>
              </a:buBlip>
              <a:defRPr/>
            </a:pPr>
            <a:r>
              <a:rPr lang="es-ES" sz="2000" dirty="0">
                <a:ea typeface="+mn-lt"/>
                <a:cs typeface="+mn-lt"/>
              </a:rPr>
              <a:t>Conocer la relación entre la concentración de ingresos y los perfiles de salud financiera de las IES en el período 2012 – 2023.</a:t>
            </a:r>
          </a:p>
          <a:p>
            <a:pPr marL="342900" indent="-342900">
              <a:buSzPct val="150000"/>
              <a:buBlip>
                <a:blip r:embed="rId3">
                  <a:extLst>
                    <a:ext uri="{96DAC541-7B7A-43D3-8B79-37D633B846F1}">
                      <asvg:svgBlip xmlns:asvg="http://schemas.microsoft.com/office/drawing/2016/SVG/main" r:embed="rId4"/>
                    </a:ext>
                  </a:extLst>
                </a:blip>
              </a:buBlip>
              <a:defRPr/>
            </a:pPr>
            <a:r>
              <a:rPr lang="es-ES" sz="2000" dirty="0">
                <a:ea typeface="+mn-lt"/>
                <a:cs typeface="+mn-lt"/>
              </a:rPr>
              <a:t>Determinar el efecto de la política de gratuidad en los perfiles de salud financiera de las IES en el período 2016-2023</a:t>
            </a:r>
            <a:endParaRPr lang="en-US" sz="2000" dirty="0">
              <a:ea typeface="Verdana"/>
              <a:cs typeface="+mn-lt"/>
            </a:endParaRPr>
          </a:p>
          <a:p>
            <a:pPr marL="342900" indent="-342900" algn="just">
              <a:spcBef>
                <a:spcPct val="0"/>
              </a:spcBef>
              <a:spcAft>
                <a:spcPts val="1500"/>
              </a:spcAft>
              <a:buFont typeface="Wingdings"/>
              <a:buChar char="Ø"/>
              <a:defRPr/>
            </a:pPr>
            <a:endParaRPr lang="es-ES" sz="2000" dirty="0">
              <a:solidFill>
                <a:schemeClr val="tx1">
                  <a:lumMod val="75000"/>
                  <a:lumOff val="25000"/>
                </a:schemeClr>
              </a:solidFill>
              <a:ea typeface="Verdana" panose="020B0604030504040204" pitchFamily="34" charset="0"/>
              <a:cs typeface="Calibri"/>
            </a:endParaRPr>
          </a:p>
        </p:txBody>
      </p:sp>
    </p:spTree>
    <p:extLst>
      <p:ext uri="{BB962C8B-B14F-4D97-AF65-F5344CB8AC3E}">
        <p14:creationId xmlns:p14="http://schemas.microsoft.com/office/powerpoint/2010/main" val="35427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72F8CDB1-C3E4-41B1-B2DC-70578502C1CF}"/>
              </a:ext>
            </a:extLst>
          </p:cNvPr>
          <p:cNvSpPr txBox="1">
            <a:spLocks/>
          </p:cNvSpPr>
          <p:nvPr/>
        </p:nvSpPr>
        <p:spPr>
          <a:xfrm>
            <a:off x="5286668" y="1531231"/>
            <a:ext cx="1618665" cy="147732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9600" dirty="0">
                <a:solidFill>
                  <a:srgbClr val="0F44A3"/>
                </a:solidFill>
                <a:latin typeface="Verdana" panose="020B0604030504040204" pitchFamily="34" charset="0"/>
                <a:ea typeface="Verdana" panose="020B0604030504040204" pitchFamily="34" charset="0"/>
                <a:cs typeface="Verdana" panose="020B0604030504040204" pitchFamily="34" charset="0"/>
              </a:rPr>
              <a:t>4</a:t>
            </a:r>
          </a:p>
        </p:txBody>
      </p:sp>
      <p:pic>
        <p:nvPicPr>
          <p:cNvPr id="6" name="Imagen 5" descr="Imagen que contiene dibujo, tabla&#10;&#10;Descripción generada automáticamente">
            <a:extLst>
              <a:ext uri="{FF2B5EF4-FFF2-40B4-BE49-F238E27FC236}">
                <a16:creationId xmlns:a16="http://schemas.microsoft.com/office/drawing/2014/main" id="{5AED3428-BEDB-7464-E46B-7E25439C3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72700" y="607737"/>
            <a:ext cx="1790700" cy="1371600"/>
          </a:xfrm>
          <a:prstGeom prst="rect">
            <a:avLst/>
          </a:prstGeom>
        </p:spPr>
      </p:pic>
      <p:pic>
        <p:nvPicPr>
          <p:cNvPr id="7" name="Imagen 6" descr="Icono&#10;&#10;Descripción generada automáticamente">
            <a:extLst>
              <a:ext uri="{FF2B5EF4-FFF2-40B4-BE49-F238E27FC236}">
                <a16:creationId xmlns:a16="http://schemas.microsoft.com/office/drawing/2014/main" id="{BB6AAFA8-194C-38D9-3F77-B98D8781D8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519449"/>
            <a:ext cx="3289300" cy="1981200"/>
          </a:xfrm>
          <a:prstGeom prst="rect">
            <a:avLst/>
          </a:prstGeom>
        </p:spPr>
      </p:pic>
      <p:sp>
        <p:nvSpPr>
          <p:cNvPr id="2" name="Subtítulo 2">
            <a:extLst>
              <a:ext uri="{FF2B5EF4-FFF2-40B4-BE49-F238E27FC236}">
                <a16:creationId xmlns:a16="http://schemas.microsoft.com/office/drawing/2014/main" id="{284E20E6-F16E-5A61-8694-C763D825B350}"/>
              </a:ext>
            </a:extLst>
          </p:cNvPr>
          <p:cNvSpPr txBox="1">
            <a:spLocks/>
          </p:cNvSpPr>
          <p:nvPr/>
        </p:nvSpPr>
        <p:spPr>
          <a:xfrm>
            <a:off x="2535992" y="3705999"/>
            <a:ext cx="7120016" cy="55399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3600" b="1" dirty="0">
                <a:solidFill>
                  <a:srgbClr val="0F44A3"/>
                </a:solidFill>
                <a:latin typeface="Verdana"/>
                <a:ea typeface="Verdana"/>
                <a:cs typeface="Verdana" panose="020B0604030504040204" pitchFamily="34" charset="0"/>
              </a:rPr>
              <a:t>Métodos​</a:t>
            </a:r>
            <a:endParaRPr lang="es-ES" sz="36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814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5C5A7E-EB13-E281-CAA7-7298B5A11CEF}"/>
            </a:ext>
          </a:extLst>
        </p:cNvPr>
        <p:cNvGrpSpPr/>
        <p:nvPr/>
      </p:nvGrpSpPr>
      <p:grpSpPr>
        <a:xfrm>
          <a:off x="0" y="0"/>
          <a:ext cx="0" cy="0"/>
          <a:chOff x="0" y="0"/>
          <a:chExt cx="0" cy="0"/>
        </a:xfrm>
      </p:grpSpPr>
      <p:pic>
        <p:nvPicPr>
          <p:cNvPr id="5" name="Imagen 4" descr="Forma&#10;&#10;Descripción generada automáticamente">
            <a:extLst>
              <a:ext uri="{FF2B5EF4-FFF2-40B4-BE49-F238E27FC236}">
                <a16:creationId xmlns:a16="http://schemas.microsoft.com/office/drawing/2014/main" id="{D15A6AC6-E5A3-2BD8-94D8-9EAC1F3BC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172" y="3162556"/>
            <a:ext cx="2705100" cy="2667000"/>
          </a:xfrm>
          <a:prstGeom prst="rect">
            <a:avLst/>
          </a:prstGeom>
        </p:spPr>
      </p:pic>
      <p:sp>
        <p:nvSpPr>
          <p:cNvPr id="2" name="Subtítulo 2">
            <a:extLst>
              <a:ext uri="{FF2B5EF4-FFF2-40B4-BE49-F238E27FC236}">
                <a16:creationId xmlns:a16="http://schemas.microsoft.com/office/drawing/2014/main" id="{AC26680F-DB8E-9A9C-279A-624CBED3DB47}"/>
              </a:ext>
            </a:extLst>
          </p:cNvPr>
          <p:cNvSpPr txBox="1">
            <a:spLocks/>
          </p:cNvSpPr>
          <p:nvPr/>
        </p:nvSpPr>
        <p:spPr>
          <a:xfrm>
            <a:off x="583281" y="638484"/>
            <a:ext cx="5313955" cy="397545"/>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cs typeface="Verdana" panose="020B0604030504040204" pitchFamily="34" charset="0"/>
              </a:rPr>
              <a:t>Bases de Datos y Muestra </a:t>
            </a:r>
            <a:endParaRPr lang="es-ES" sz="28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uadroTexto 29">
            <a:extLst>
              <a:ext uri="{FF2B5EF4-FFF2-40B4-BE49-F238E27FC236}">
                <a16:creationId xmlns:a16="http://schemas.microsoft.com/office/drawing/2014/main" id="{C1B106C4-345B-5D71-D831-3E29A6C421E6}"/>
              </a:ext>
            </a:extLst>
          </p:cNvPr>
          <p:cNvSpPr txBox="1">
            <a:spLocks noChangeArrowheads="1"/>
          </p:cNvSpPr>
          <p:nvPr/>
        </p:nvSpPr>
        <p:spPr bwMode="auto">
          <a:xfrm>
            <a:off x="583281" y="1315370"/>
            <a:ext cx="821324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buSzPct val="70000"/>
              <a:defRPr/>
            </a:pPr>
            <a:endParaRPr lang="es-ES" altLang="es-ES_tradnl" sz="2000" dirty="0">
              <a:solidFill>
                <a:srgbClr val="000000"/>
              </a:solidFill>
              <a:latin typeface="+mn-lt"/>
              <a:ea typeface="Verdana"/>
              <a:cs typeface="Verdana" panose="020B0604030504040204" pitchFamily="34" charset="0"/>
            </a:endParaRPr>
          </a:p>
          <a:p>
            <a:pPr algn="just">
              <a:spcBef>
                <a:spcPct val="0"/>
              </a:spcBef>
              <a:buSzPct val="70000"/>
              <a:defRPr/>
            </a:pPr>
            <a:r>
              <a:rPr lang="es-ES" altLang="es-ES_tradnl" sz="2000" b="1" u="sng" dirty="0">
                <a:solidFill>
                  <a:srgbClr val="000000"/>
                </a:solidFill>
                <a:ea typeface="Verdana"/>
              </a:rPr>
              <a:t>Base de datos</a:t>
            </a:r>
            <a:r>
              <a:rPr lang="es-ES" altLang="es-ES_tradnl" sz="2000" dirty="0">
                <a:solidFill>
                  <a:srgbClr val="000000"/>
                </a:solidFill>
                <a:ea typeface="Verdana"/>
              </a:rPr>
              <a:t>: Integrada por información de distintas fuentes:​</a:t>
            </a:r>
          </a:p>
          <a:p>
            <a:pPr algn="just">
              <a:spcBef>
                <a:spcPct val="0"/>
              </a:spcBef>
              <a:buSzPct val="70000"/>
              <a:defRPr/>
            </a:pPr>
            <a:endParaRPr lang="es-ES" altLang="es-ES_tradnl" sz="2000" dirty="0">
              <a:solidFill>
                <a:srgbClr val="000000"/>
              </a:solidFill>
              <a:ea typeface="Verdana"/>
            </a:endParaRPr>
          </a:p>
          <a:p>
            <a:pPr marL="457200" indent="-457200" algn="just">
              <a:spcBef>
                <a:spcPct val="0"/>
              </a:spcBef>
              <a:buSzPct val="70000"/>
              <a:buFont typeface="Arial"/>
              <a:buChar char="•"/>
              <a:defRPr/>
            </a:pPr>
            <a:r>
              <a:rPr lang="es-ES" altLang="es-ES_tradnl" sz="2000" dirty="0">
                <a:solidFill>
                  <a:srgbClr val="000000"/>
                </a:solidFill>
                <a:latin typeface="+mn-lt"/>
                <a:ea typeface="Verdana"/>
                <a:cs typeface="Verdana" panose="020B0604030504040204" pitchFamily="34" charset="0"/>
              </a:rPr>
              <a:t>EEFF auditados (2012 – 2023)​</a:t>
            </a:r>
          </a:p>
          <a:p>
            <a:pPr marL="457200" indent="-457200" algn="just">
              <a:spcBef>
                <a:spcPct val="0"/>
              </a:spcBef>
              <a:buSzPct val="70000"/>
              <a:buFont typeface="Arial"/>
              <a:buChar char="•"/>
              <a:defRPr/>
            </a:pPr>
            <a:r>
              <a:rPr lang="es-ES" altLang="es-ES_tradnl" sz="2000" dirty="0">
                <a:solidFill>
                  <a:srgbClr val="000000"/>
                </a:solidFill>
                <a:latin typeface="+mn-lt"/>
                <a:ea typeface="Verdana"/>
                <a:cs typeface="Verdana" panose="020B0604030504040204" pitchFamily="34" charset="0"/>
              </a:rPr>
              <a:t>Ficha Estandarizada Codificada Uniforme, FECU (2012- 2023)​</a:t>
            </a:r>
          </a:p>
          <a:p>
            <a:pPr marL="457200" indent="-457200" algn="just">
              <a:spcBef>
                <a:spcPct val="0"/>
              </a:spcBef>
              <a:buSzPct val="70000"/>
              <a:buFont typeface="Arial"/>
              <a:buChar char="•"/>
              <a:defRPr/>
            </a:pPr>
            <a:r>
              <a:rPr lang="es-ES" altLang="es-ES_tradnl" sz="2000" dirty="0">
                <a:solidFill>
                  <a:srgbClr val="000000"/>
                </a:solidFill>
                <a:latin typeface="+mn-lt"/>
                <a:ea typeface="Verdana"/>
                <a:cs typeface="Verdana" panose="020B0604030504040204" pitchFamily="34" charset="0"/>
              </a:rPr>
              <a:t>Ficha de rendición de ingresos por gratuidad (2020-2023)​</a:t>
            </a:r>
          </a:p>
          <a:p>
            <a:pPr marL="457200" indent="-457200" algn="just">
              <a:spcBef>
                <a:spcPct val="0"/>
              </a:spcBef>
              <a:buSzPct val="70000"/>
              <a:buFont typeface="Arial"/>
              <a:buChar char="•"/>
              <a:defRPr/>
            </a:pPr>
            <a:r>
              <a:rPr lang="es-ES" altLang="es-ES_tradnl" sz="2000" dirty="0">
                <a:solidFill>
                  <a:srgbClr val="000000"/>
                </a:solidFill>
                <a:latin typeface="+mn-lt"/>
                <a:ea typeface="Verdana"/>
                <a:cs typeface="Verdana" panose="020B0604030504040204" pitchFamily="34" charset="0"/>
              </a:rPr>
              <a:t>Compendio histórico financiamiento SIES (1990-2023) ​</a:t>
            </a:r>
          </a:p>
          <a:p>
            <a:pPr marL="457200" indent="-457200" algn="just">
              <a:spcBef>
                <a:spcPct val="0"/>
              </a:spcBef>
              <a:buSzPct val="70000"/>
              <a:buFont typeface="Arial"/>
              <a:buChar char="•"/>
              <a:defRPr/>
            </a:pPr>
            <a:r>
              <a:rPr lang="es-ES" altLang="es-ES_tradnl" sz="2000" dirty="0">
                <a:solidFill>
                  <a:srgbClr val="000000"/>
                </a:solidFill>
                <a:latin typeface="+mn-lt"/>
                <a:ea typeface="Verdana"/>
                <a:cs typeface="Verdana" panose="020B0604030504040204" pitchFamily="34" charset="0"/>
              </a:rPr>
              <a:t>Bases de datos Financiamiento a Educación Superior CGR (2012- 2023)​</a:t>
            </a:r>
          </a:p>
          <a:p>
            <a:pPr algn="just">
              <a:spcBef>
                <a:spcPct val="0"/>
              </a:spcBef>
              <a:buSzPct val="70000"/>
              <a:defRPr/>
            </a:pPr>
            <a:endParaRPr lang="es-ES" altLang="es-ES_tradnl" sz="2000" b="1" dirty="0">
              <a:solidFill>
                <a:srgbClr val="000000"/>
              </a:solidFill>
              <a:ea typeface="Verdana"/>
              <a:cs typeface="Verdana" panose="020B0604030504040204" pitchFamily="34" charset="0"/>
            </a:endParaRPr>
          </a:p>
          <a:p>
            <a:pPr algn="just">
              <a:spcBef>
                <a:spcPct val="0"/>
              </a:spcBef>
              <a:buSzPct val="70000"/>
              <a:defRPr/>
            </a:pPr>
            <a:r>
              <a:rPr lang="es-ES" altLang="es-ES_tradnl" sz="2000" b="1" u="sng" dirty="0">
                <a:solidFill>
                  <a:srgbClr val="000000"/>
                </a:solidFill>
                <a:ea typeface="Verdana"/>
                <a:cs typeface="Verdana" panose="020B0604030504040204" pitchFamily="34" charset="0"/>
              </a:rPr>
              <a:t>Muestra</a:t>
            </a:r>
            <a:r>
              <a:rPr lang="es-ES" altLang="es-ES_tradnl" sz="2000" dirty="0">
                <a:solidFill>
                  <a:srgbClr val="000000"/>
                </a:solidFill>
                <a:ea typeface="Verdana"/>
                <a:cs typeface="Verdana" panose="020B0604030504040204" pitchFamily="34" charset="0"/>
              </a:rPr>
              <a:t>: </a:t>
            </a:r>
            <a:r>
              <a:rPr lang="es-ES" altLang="es-ES_tradnl" sz="2000" dirty="0">
                <a:solidFill>
                  <a:srgbClr val="000000"/>
                </a:solidFill>
                <a:latin typeface="+mn-lt"/>
                <a:ea typeface="Verdana"/>
                <a:cs typeface="Verdana" panose="020B0604030504040204" pitchFamily="34" charset="0"/>
              </a:rPr>
              <a:t>El estudio incluye a las </a:t>
            </a:r>
            <a:r>
              <a:rPr lang="es-ES" altLang="es-ES_tradnl" sz="2000" b="1" dirty="0">
                <a:solidFill>
                  <a:srgbClr val="000000"/>
                </a:solidFill>
                <a:latin typeface="+mn-lt"/>
                <a:ea typeface="Verdana"/>
                <a:cs typeface="Verdana" panose="020B0604030504040204" pitchFamily="34" charset="0"/>
              </a:rPr>
              <a:t>126</a:t>
            </a:r>
            <a:r>
              <a:rPr lang="es-ES" altLang="es-ES_tradnl" sz="2000" dirty="0">
                <a:solidFill>
                  <a:srgbClr val="000000"/>
                </a:solidFill>
                <a:latin typeface="+mn-lt"/>
                <a:ea typeface="Verdana"/>
                <a:cs typeface="Verdana" panose="020B0604030504040204" pitchFamily="34" charset="0"/>
              </a:rPr>
              <a:t> instituciones con </a:t>
            </a:r>
            <a:r>
              <a:rPr lang="es-ES" altLang="es-ES_tradnl" sz="2000" b="1" dirty="0">
                <a:solidFill>
                  <a:srgbClr val="000000"/>
                </a:solidFill>
                <a:latin typeface="+mn-lt"/>
                <a:ea typeface="Verdana"/>
                <a:cs typeface="Verdana" panose="020B0604030504040204" pitchFamily="34" charset="0"/>
              </a:rPr>
              <a:t>matrícula activa </a:t>
            </a:r>
            <a:r>
              <a:rPr lang="es-ES" altLang="es-ES_tradnl" sz="2000" dirty="0">
                <a:solidFill>
                  <a:srgbClr val="000000"/>
                </a:solidFill>
                <a:latin typeface="+mn-lt"/>
                <a:ea typeface="Verdana"/>
                <a:cs typeface="Verdana" panose="020B0604030504040204" pitchFamily="34" charset="0"/>
              </a:rPr>
              <a:t>durante el año </a:t>
            </a:r>
            <a:r>
              <a:rPr lang="es-ES" altLang="es-ES_tradnl" sz="2000" b="1" dirty="0">
                <a:solidFill>
                  <a:srgbClr val="000000"/>
                </a:solidFill>
                <a:latin typeface="+mn-lt"/>
                <a:ea typeface="Verdana"/>
                <a:cs typeface="Verdana" panose="020B0604030504040204" pitchFamily="34" charset="0"/>
              </a:rPr>
              <a:t>2024</a:t>
            </a:r>
            <a:r>
              <a:rPr lang="es-ES" altLang="es-ES_tradnl" sz="2000" b="1" dirty="0">
                <a:solidFill>
                  <a:srgbClr val="000000"/>
                </a:solidFill>
                <a:ea typeface="Verdana"/>
                <a:cs typeface="Verdana" panose="020B0604030504040204" pitchFamily="34" charset="0"/>
              </a:rPr>
              <a:t>, </a:t>
            </a:r>
            <a:r>
              <a:rPr lang="es-ES" altLang="es-ES_tradnl" sz="2000" dirty="0">
                <a:solidFill>
                  <a:srgbClr val="000000"/>
                </a:solidFill>
                <a:ea typeface="Verdana"/>
                <a:cs typeface="Verdana" panose="020B0604030504040204" pitchFamily="34" charset="0"/>
              </a:rPr>
              <a:t>lo que corresponde a </a:t>
            </a:r>
            <a:r>
              <a:rPr lang="es-ES" altLang="es-ES_tradnl" sz="2000" dirty="0">
                <a:solidFill>
                  <a:srgbClr val="000000"/>
                </a:solidFill>
                <a:latin typeface="+mn-lt"/>
                <a:ea typeface="Verdana"/>
                <a:cs typeface="Verdana" panose="020B0604030504040204" pitchFamily="34" charset="0"/>
              </a:rPr>
              <a:t>55 universidades, 31 IP y 40 CFT.​</a:t>
            </a:r>
          </a:p>
        </p:txBody>
      </p:sp>
      <p:sp>
        <p:nvSpPr>
          <p:cNvPr id="6" name="Subtítulo 2">
            <a:extLst>
              <a:ext uri="{FF2B5EF4-FFF2-40B4-BE49-F238E27FC236}">
                <a16:creationId xmlns:a16="http://schemas.microsoft.com/office/drawing/2014/main" id="{F27BD0A0-A11B-FAE4-66C3-A0A326BC07EB}"/>
              </a:ext>
            </a:extLst>
          </p:cNvPr>
          <p:cNvSpPr txBox="1">
            <a:spLocks/>
          </p:cNvSpPr>
          <p:nvPr/>
        </p:nvSpPr>
        <p:spPr>
          <a:xfrm>
            <a:off x="4167440" y="6365025"/>
            <a:ext cx="4629088"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Métodos /</a:t>
            </a:r>
            <a:r>
              <a:rPr lang="es-ES" sz="1600" b="1" dirty="0">
                <a:solidFill>
                  <a:srgbClr val="0F44A3"/>
                </a:solidFill>
                <a:latin typeface="Calibri"/>
                <a:ea typeface="Verdana"/>
                <a:cs typeface="Calibri"/>
              </a:rPr>
              <a:t>Bases de Datos y Muestra</a:t>
            </a:r>
          </a:p>
        </p:txBody>
      </p:sp>
    </p:spTree>
    <p:extLst>
      <p:ext uri="{BB962C8B-B14F-4D97-AF65-F5344CB8AC3E}">
        <p14:creationId xmlns:p14="http://schemas.microsoft.com/office/powerpoint/2010/main" val="295010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B017F9-1D21-D503-B309-871986AFB5EA}"/>
            </a:ext>
          </a:extLst>
        </p:cNvPr>
        <p:cNvGrpSpPr/>
        <p:nvPr/>
      </p:nvGrpSpPr>
      <p:grpSpPr>
        <a:xfrm>
          <a:off x="0" y="0"/>
          <a:ext cx="0" cy="0"/>
          <a:chOff x="0" y="0"/>
          <a:chExt cx="0" cy="0"/>
        </a:xfrm>
      </p:grpSpPr>
      <p:sp>
        <p:nvSpPr>
          <p:cNvPr id="4" name="Subtítulo 2">
            <a:extLst>
              <a:ext uri="{FF2B5EF4-FFF2-40B4-BE49-F238E27FC236}">
                <a16:creationId xmlns:a16="http://schemas.microsoft.com/office/drawing/2014/main" id="{DE5CB438-BBD5-4B89-D74B-494DED256670}"/>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1" i="0" u="none" strike="noStrike" kern="1200" cap="none" spc="0" normalizeH="0" baseline="0" noProof="0">
              <a:ln>
                <a:noFill/>
              </a:ln>
              <a:solidFill>
                <a:srgbClr val="44546A"/>
              </a:solidFill>
              <a:effectLst/>
              <a:uLnTx/>
              <a:uFillTx/>
              <a:latin typeface="Arial" charset="0"/>
              <a:ea typeface="Arial" charset="0"/>
              <a:cs typeface="Arial" charset="0"/>
            </a:endParaRPr>
          </a:p>
        </p:txBody>
      </p:sp>
      <p:graphicFrame>
        <p:nvGraphicFramePr>
          <p:cNvPr id="3" name="Table 2">
            <a:extLst>
              <a:ext uri="{FF2B5EF4-FFF2-40B4-BE49-F238E27FC236}">
                <a16:creationId xmlns:a16="http://schemas.microsoft.com/office/drawing/2014/main" id="{58052BD2-C178-DE85-45FA-37BCC8E2B47B}"/>
              </a:ext>
            </a:extLst>
          </p:cNvPr>
          <p:cNvGraphicFramePr>
            <a:graphicFrameLocks noGrp="1"/>
          </p:cNvGraphicFramePr>
          <p:nvPr>
            <p:extLst>
              <p:ext uri="{D42A27DB-BD31-4B8C-83A1-F6EECF244321}">
                <p14:modId xmlns:p14="http://schemas.microsoft.com/office/powerpoint/2010/main" val="3220499930"/>
              </p:ext>
            </p:extLst>
          </p:nvPr>
        </p:nvGraphicFramePr>
        <p:xfrm>
          <a:off x="704850" y="339451"/>
          <a:ext cx="10823755" cy="5927979"/>
        </p:xfrm>
        <a:graphic>
          <a:graphicData uri="http://schemas.openxmlformats.org/drawingml/2006/table">
            <a:tbl>
              <a:tblPr bandRow="1">
                <a:tableStyleId>{5C22544A-7EE6-4342-B048-85BDC9FD1C3A}</a:tableStyleId>
              </a:tblPr>
              <a:tblGrid>
                <a:gridCol w="2921000">
                  <a:extLst>
                    <a:ext uri="{9D8B030D-6E8A-4147-A177-3AD203B41FA5}">
                      <a16:colId xmlns:a16="http://schemas.microsoft.com/office/drawing/2014/main" val="2076324430"/>
                    </a:ext>
                  </a:extLst>
                </a:gridCol>
                <a:gridCol w="2240430">
                  <a:extLst>
                    <a:ext uri="{9D8B030D-6E8A-4147-A177-3AD203B41FA5}">
                      <a16:colId xmlns:a16="http://schemas.microsoft.com/office/drawing/2014/main" val="2882599965"/>
                    </a:ext>
                  </a:extLst>
                </a:gridCol>
                <a:gridCol w="2781965">
                  <a:extLst>
                    <a:ext uri="{9D8B030D-6E8A-4147-A177-3AD203B41FA5}">
                      <a16:colId xmlns:a16="http://schemas.microsoft.com/office/drawing/2014/main" val="304524970"/>
                    </a:ext>
                  </a:extLst>
                </a:gridCol>
                <a:gridCol w="2880360">
                  <a:extLst>
                    <a:ext uri="{9D8B030D-6E8A-4147-A177-3AD203B41FA5}">
                      <a16:colId xmlns:a16="http://schemas.microsoft.com/office/drawing/2014/main" val="694949943"/>
                    </a:ext>
                  </a:extLst>
                </a:gridCol>
              </a:tblGrid>
              <a:tr h="594741">
                <a:tc gridSpan="4">
                  <a:txBody>
                    <a:bodyPr/>
                    <a:lstStyle/>
                    <a:p>
                      <a:pPr marL="0" algn="ctr" rtl="0" eaLnBrk="1" fontAlgn="base" latinLnBrk="0" hangingPunct="1">
                        <a:lnSpc>
                          <a:spcPts val="2160"/>
                        </a:lnSpc>
                      </a:pPr>
                      <a:endParaRPr lang="es-ES" sz="1700" b="0" i="0" u="none" strike="noStrike" dirty="0">
                        <a:effectLst/>
                        <a:latin typeface="Verdana" panose="020B0604030504040204" pitchFamily="34" charset="0"/>
                        <a:ea typeface="Verdana" panose="020B0604030504040204" pitchFamily="34" charset="0"/>
                      </a:endParaRPr>
                    </a:p>
                  </a:txBody>
                  <a:tcPr marL="62103" marR="62103" marT="31115" marB="31115">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5114463"/>
                  </a:ext>
                </a:extLst>
              </a:tr>
              <a:tr h="638048">
                <a:tc>
                  <a:txBody>
                    <a:bodyPr/>
                    <a:lstStyle/>
                    <a:p>
                      <a:pPr marL="0" algn="ctr" rtl="0" eaLnBrk="1" fontAlgn="base" latinLnBrk="0" hangingPunct="1"/>
                      <a:r>
                        <a:rPr lang="es-ES" sz="1600" b="1" i="0" u="none" strike="noStrike" kern="1200" dirty="0">
                          <a:solidFill>
                            <a:srgbClr val="FFFFFF"/>
                          </a:solidFill>
                          <a:effectLst/>
                          <a:latin typeface="+mn-lt"/>
                          <a:ea typeface="Verdana" panose="020B0604030504040204" pitchFamily="34" charset="0"/>
                        </a:rPr>
                        <a:t>Variables para fuentes de ingreso</a:t>
                      </a:r>
                      <a:endParaRPr lang="es-ES" sz="1600" b="0" i="0" u="none" strike="noStrike" dirty="0">
                        <a:effectLst/>
                        <a:latin typeface="+mn-lt"/>
                        <a:ea typeface="Verdana" panose="020B0604030504040204" pitchFamily="34" charset="0"/>
                      </a:endParaRPr>
                    </a:p>
                  </a:txBody>
                  <a:tcPr marL="62103" marR="62103" marT="31115" marB="31115"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2B944"/>
                    </a:solidFill>
                  </a:tcPr>
                </a:tc>
                <a:tc>
                  <a:txBody>
                    <a:bodyPr/>
                    <a:lstStyle/>
                    <a:p>
                      <a:pPr marL="0" algn="ctr" rtl="0" eaLnBrk="1" fontAlgn="base" latinLnBrk="0" hangingPunct="1"/>
                      <a:r>
                        <a:rPr lang="es-ES" sz="1600" b="1" i="0" u="none" strike="noStrike" kern="1200" dirty="0">
                          <a:solidFill>
                            <a:srgbClr val="FFFFFF"/>
                          </a:solidFill>
                          <a:effectLst/>
                          <a:latin typeface="+mn-lt"/>
                          <a:ea typeface="Verdana" panose="020B0604030504040204" pitchFamily="34" charset="0"/>
                        </a:rPr>
                        <a:t>Indicadores del nivel de endeudamiento</a:t>
                      </a:r>
                      <a:endParaRPr lang="es-ES" sz="1600" b="0" i="0" u="none" strike="noStrike" dirty="0">
                        <a:effectLst/>
                        <a:latin typeface="+mn-lt"/>
                        <a:ea typeface="Verdana" panose="020B0604030504040204" pitchFamily="34" charset="0"/>
                      </a:endParaRPr>
                    </a:p>
                  </a:txBody>
                  <a:tcPr marL="62103" marR="62103" marT="31115" marB="311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2B944"/>
                    </a:solidFill>
                  </a:tcPr>
                </a:tc>
                <a:tc>
                  <a:txBody>
                    <a:bodyPr/>
                    <a:lstStyle/>
                    <a:p>
                      <a:pPr marL="0" algn="ctr" rtl="0" eaLnBrk="1" fontAlgn="base" latinLnBrk="0" hangingPunct="1"/>
                      <a:r>
                        <a:rPr lang="es-ES" sz="1600" b="1" i="0" u="none" strike="noStrike" kern="1200" dirty="0">
                          <a:solidFill>
                            <a:srgbClr val="FFFFFF"/>
                          </a:solidFill>
                          <a:effectLst/>
                          <a:latin typeface="+mn-lt"/>
                          <a:ea typeface="Verdana" panose="020B0604030504040204" pitchFamily="34" charset="0"/>
                        </a:rPr>
                        <a:t>Indicadores de recursos para enfrentar endeudamiento</a:t>
                      </a:r>
                      <a:endParaRPr lang="es-ES" sz="1600" b="0" i="0" u="none" strike="noStrike" dirty="0">
                        <a:effectLst/>
                        <a:latin typeface="+mn-lt"/>
                        <a:ea typeface="Verdana" panose="020B0604030504040204" pitchFamily="34" charset="0"/>
                      </a:endParaRPr>
                    </a:p>
                  </a:txBody>
                  <a:tcPr marL="62103" marR="62103" marT="31115" marB="311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2B944"/>
                    </a:solidFill>
                  </a:tcPr>
                </a:tc>
                <a:tc>
                  <a:txBody>
                    <a:bodyPr/>
                    <a:lstStyle/>
                    <a:p>
                      <a:pPr marL="0" algn="ctr" rtl="0" eaLnBrk="1" fontAlgn="base" latinLnBrk="0" hangingPunct="1"/>
                      <a:r>
                        <a:rPr lang="es-ES" sz="1600" b="1" i="0" u="none" strike="noStrike" kern="1200" dirty="0">
                          <a:solidFill>
                            <a:srgbClr val="FFFFFF"/>
                          </a:solidFill>
                          <a:effectLst/>
                          <a:latin typeface="+mn-lt"/>
                          <a:ea typeface="Verdana" panose="020B0604030504040204" pitchFamily="34" charset="0"/>
                        </a:rPr>
                        <a:t>Indicadores de Concentración de ingresos</a:t>
                      </a:r>
                      <a:endParaRPr lang="es-ES" sz="1600" b="0" i="0" u="none" strike="noStrike" dirty="0">
                        <a:effectLst/>
                        <a:latin typeface="+mn-lt"/>
                        <a:ea typeface="Verdana" panose="020B0604030504040204" pitchFamily="34" charset="0"/>
                      </a:endParaRPr>
                    </a:p>
                  </a:txBody>
                  <a:tcPr marL="62103" marR="62103" marT="31115" marB="31115"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2B944"/>
                    </a:solidFill>
                  </a:tcPr>
                </a:tc>
                <a:extLst>
                  <a:ext uri="{0D108BD9-81ED-4DB2-BD59-A6C34878D82A}">
                    <a16:rowId xmlns:a16="http://schemas.microsoft.com/office/drawing/2014/main" val="1798566767"/>
                  </a:ext>
                </a:extLst>
              </a:tr>
              <a:tr h="4435856">
                <a:tc>
                  <a:txBody>
                    <a:bodyPr/>
                    <a:lstStyle/>
                    <a:p>
                      <a:pPr marL="285750" indent="-285750" algn="l" rtl="0" eaLnBrk="1" fontAlgn="base" latinLnBrk="0" hangingPunct="1">
                        <a:lnSpc>
                          <a:spcPct val="100000"/>
                        </a:lnSpc>
                        <a:spcBef>
                          <a:spcPts val="600"/>
                        </a:spcBef>
                        <a:spcAft>
                          <a:spcPts val="600"/>
                        </a:spcAft>
                        <a:buClrTx/>
                        <a:buSzPts val="1400"/>
                        <a:buFont typeface="Arial"/>
                        <a:buChar char="•"/>
                      </a:pPr>
                      <a:r>
                        <a:rPr lang="es-ES" sz="1600" b="0" i="0" u="none" strike="noStrike" kern="1200">
                          <a:solidFill>
                            <a:schemeClr val="tx1"/>
                          </a:solidFill>
                          <a:effectLst/>
                          <a:latin typeface="+mn-lt"/>
                          <a:ea typeface="Verdana"/>
                        </a:rPr>
                        <a:t>Ingresos de recursos propios de estudiantes</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Otros Ingresos no estatales en Pregrado</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Ingresos estatales por gratuidad</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Ingresos por CAE</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Ingresos estatales por becas y/o FSCU</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Otros aportes fiscales</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Ingresos por postgrados</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Ingresos por extensión (cursos o programas)</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Otros ingresos</a:t>
                      </a:r>
                      <a:endParaRPr lang="es-ES" sz="1600" b="0" i="0" u="none" strike="noStrike">
                        <a:solidFill>
                          <a:schemeClr val="tx1"/>
                        </a:solidFill>
                        <a:effectLst/>
                        <a:latin typeface="+mn-lt"/>
                        <a:ea typeface="Verdana"/>
                      </a:endParaRPr>
                    </a:p>
                  </a:txBody>
                  <a:tcPr marL="62103" marR="62103" marT="31115" marB="31115">
                    <a:lnL>
                      <a:noFill/>
                    </a:lnL>
                    <a:lnR>
                      <a:noFill/>
                    </a:lnR>
                    <a:lnT>
                      <a:noFill/>
                    </a:lnT>
                    <a:lnB>
                      <a:noFill/>
                    </a:lnB>
                    <a:noFill/>
                  </a:tcPr>
                </a:tc>
                <a:tc>
                  <a:txBody>
                    <a:bodyPr/>
                    <a:lstStyle/>
                    <a:p>
                      <a:pPr marL="285750" indent="-285750" algn="l" rtl="0" eaLnBrk="1" fontAlgn="base" latinLnBrk="0" hangingPunct="1">
                        <a:lnSpc>
                          <a:spcPct val="100000"/>
                        </a:lnSpc>
                        <a:spcBef>
                          <a:spcPts val="600"/>
                        </a:spcBef>
                        <a:spcAft>
                          <a:spcPts val="600"/>
                        </a:spcAft>
                        <a:buClrTx/>
                        <a:buSzPts val="1400"/>
                        <a:buFont typeface="Arial"/>
                        <a:buChar char="•"/>
                      </a:pPr>
                      <a:r>
                        <a:rPr lang="es-ES" sz="1600" b="0" i="0" u="none" strike="noStrike" kern="1200">
                          <a:solidFill>
                            <a:schemeClr val="tx1"/>
                          </a:solidFill>
                          <a:effectLst/>
                          <a:latin typeface="+mn-lt"/>
                          <a:ea typeface="Verdana"/>
                        </a:rPr>
                        <a:t>Leverage</a:t>
                      </a:r>
                      <a:endParaRPr lang="es-ES" sz="1600" b="0" i="0" u="none" strike="noStrike">
                        <a:solidFill>
                          <a:schemeClr val="tx1"/>
                        </a:solidFill>
                        <a:effectLst/>
                        <a:latin typeface="+mn-lt"/>
                        <a:ea typeface="Verdana"/>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a:solidFill>
                            <a:schemeClr val="tx1"/>
                          </a:solidFill>
                          <a:effectLst/>
                          <a:latin typeface="+mn-lt"/>
                          <a:ea typeface="Verdana"/>
                        </a:rPr>
                        <a:t>Leverage Ajustado</a:t>
                      </a:r>
                      <a:endParaRPr lang="es-ES" sz="1600" b="0" i="0" u="none" strike="noStrike">
                        <a:solidFill>
                          <a:schemeClr val="tx1"/>
                        </a:solidFill>
                        <a:effectLst/>
                        <a:latin typeface="+mn-lt"/>
                        <a:ea typeface="Verdana"/>
                      </a:endParaRPr>
                    </a:p>
                  </a:txBody>
                  <a:tcPr marL="62103" marR="62103" marT="31115" marB="31115">
                    <a:lnL>
                      <a:noFill/>
                    </a:lnL>
                    <a:lnR>
                      <a:noFill/>
                    </a:lnR>
                    <a:lnT>
                      <a:noFill/>
                    </a:lnT>
                    <a:lnB>
                      <a:noFill/>
                    </a:lnB>
                    <a:noFill/>
                  </a:tcPr>
                </a:tc>
                <a:tc>
                  <a:txBody>
                    <a:bodyPr/>
                    <a:lstStyle/>
                    <a:p>
                      <a:pPr marL="285750" indent="-285750" algn="l" rtl="0" eaLnBrk="1" fontAlgn="base" latinLnBrk="0" hangingPunct="1">
                        <a:lnSpc>
                          <a:spcPct val="100000"/>
                        </a:lnSpc>
                        <a:spcBef>
                          <a:spcPts val="600"/>
                        </a:spcBef>
                        <a:spcAft>
                          <a:spcPts val="600"/>
                        </a:spcAft>
                        <a:buClrTx/>
                        <a:buSzPts val="1400"/>
                        <a:buFont typeface="Arial"/>
                        <a:buChar char="•"/>
                      </a:pPr>
                      <a:r>
                        <a:rPr lang="es-ES" sz="1600" b="0" i="0" u="none" strike="noStrike" kern="1200" dirty="0">
                          <a:solidFill>
                            <a:srgbClr val="000000"/>
                          </a:solidFill>
                          <a:effectLst/>
                          <a:latin typeface="+mn-lt"/>
                          <a:ea typeface="Verdana" panose="020B0604030504040204" pitchFamily="34" charset="0"/>
                        </a:rPr>
                        <a:t>Flujo de Caja operacional</a:t>
                      </a:r>
                      <a:endParaRPr lang="es-ES" sz="1600" b="0" i="0" u="none" strike="noStrike" dirty="0">
                        <a:effectLst/>
                        <a:latin typeface="+mn-lt"/>
                        <a:ea typeface="Verdana" panose="020B0604030504040204" pitchFamily="34" charset="0"/>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dirty="0">
                          <a:solidFill>
                            <a:srgbClr val="000000"/>
                          </a:solidFill>
                          <a:effectLst/>
                          <a:latin typeface="+mn-lt"/>
                          <a:ea typeface="Verdana" panose="020B0604030504040204" pitchFamily="34" charset="0"/>
                        </a:rPr>
                        <a:t>Liquidez corriente</a:t>
                      </a:r>
                      <a:endParaRPr lang="es-ES" sz="1600" b="0" i="0" u="none" strike="noStrike" dirty="0">
                        <a:effectLst/>
                        <a:latin typeface="+mn-lt"/>
                        <a:ea typeface="Verdana" panose="020B0604030504040204" pitchFamily="34" charset="0"/>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dirty="0">
                          <a:solidFill>
                            <a:srgbClr val="000000"/>
                          </a:solidFill>
                          <a:effectLst/>
                          <a:latin typeface="+mn-lt"/>
                          <a:ea typeface="Verdana" panose="020B0604030504040204" pitchFamily="34" charset="0"/>
                        </a:rPr>
                        <a:t>Margen bruto (resultado operacional)</a:t>
                      </a:r>
                      <a:endParaRPr lang="es-ES" sz="1600" b="0" i="0" u="none" strike="noStrike" dirty="0">
                        <a:effectLst/>
                        <a:latin typeface="+mn-lt"/>
                        <a:ea typeface="Verdana" panose="020B0604030504040204" pitchFamily="34" charset="0"/>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dirty="0">
                          <a:solidFill>
                            <a:srgbClr val="000000"/>
                          </a:solidFill>
                          <a:effectLst/>
                          <a:latin typeface="+mn-lt"/>
                          <a:ea typeface="Verdana" panose="020B0604030504040204" pitchFamily="34" charset="0"/>
                        </a:rPr>
                        <a:t>Proporción de activos fijos</a:t>
                      </a:r>
                      <a:endParaRPr lang="es-ES" sz="1600" b="0" i="0" u="none" strike="noStrike" dirty="0">
                        <a:effectLst/>
                        <a:latin typeface="+mn-lt"/>
                        <a:ea typeface="Verdana" panose="020B0604030504040204" pitchFamily="34" charset="0"/>
                      </a:endParaRPr>
                    </a:p>
                  </a:txBody>
                  <a:tcPr marL="62103" marR="62103" marT="31115" marB="31115">
                    <a:lnL>
                      <a:noFill/>
                    </a:lnL>
                    <a:lnR>
                      <a:noFill/>
                    </a:lnR>
                    <a:lnT>
                      <a:noFill/>
                    </a:lnT>
                    <a:lnB>
                      <a:noFill/>
                    </a:lnB>
                    <a:noFill/>
                  </a:tcPr>
                </a:tc>
                <a:tc>
                  <a:txBody>
                    <a:bodyPr/>
                    <a:lstStyle/>
                    <a:p>
                      <a:pPr marL="285750" indent="-285750" algn="l" rtl="0" eaLnBrk="1" fontAlgn="base" latinLnBrk="0" hangingPunct="1">
                        <a:lnSpc>
                          <a:spcPct val="100000"/>
                        </a:lnSpc>
                        <a:spcBef>
                          <a:spcPts val="600"/>
                        </a:spcBef>
                        <a:spcAft>
                          <a:spcPts val="600"/>
                        </a:spcAft>
                        <a:buClrTx/>
                        <a:buSzPts val="1400"/>
                        <a:buFont typeface="Arial"/>
                        <a:buChar char="•"/>
                      </a:pPr>
                      <a:r>
                        <a:rPr lang="es-ES" sz="1600" b="0" i="0" u="none" strike="noStrike" kern="1200" dirty="0">
                          <a:solidFill>
                            <a:srgbClr val="000000"/>
                          </a:solidFill>
                          <a:effectLst/>
                          <a:latin typeface="+mn-lt"/>
                          <a:ea typeface="Verdana" panose="020B0604030504040204" pitchFamily="34" charset="0"/>
                        </a:rPr>
                        <a:t>Índice de </a:t>
                      </a:r>
                      <a:r>
                        <a:rPr lang="es-ES" sz="1600" b="0" i="0" u="none" strike="noStrike" kern="1200" dirty="0" err="1">
                          <a:solidFill>
                            <a:srgbClr val="000000"/>
                          </a:solidFill>
                          <a:effectLst/>
                          <a:latin typeface="+mn-lt"/>
                          <a:ea typeface="Verdana" panose="020B0604030504040204" pitchFamily="34" charset="0"/>
                        </a:rPr>
                        <a:t>Herfindahl</a:t>
                      </a:r>
                      <a:r>
                        <a:rPr lang="es-ES" sz="1600" b="0" i="0" u="none" strike="noStrike" kern="1200" dirty="0">
                          <a:solidFill>
                            <a:srgbClr val="000000"/>
                          </a:solidFill>
                          <a:effectLst/>
                          <a:latin typeface="+mn-lt"/>
                          <a:ea typeface="Verdana" panose="020B0604030504040204" pitchFamily="34" charset="0"/>
                        </a:rPr>
                        <a:t> – </a:t>
                      </a:r>
                      <a:r>
                        <a:rPr lang="es-ES" sz="1600" b="0" i="0" u="none" strike="noStrike" kern="1200" dirty="0" err="1">
                          <a:solidFill>
                            <a:srgbClr val="000000"/>
                          </a:solidFill>
                          <a:effectLst/>
                          <a:latin typeface="+mn-lt"/>
                          <a:ea typeface="Verdana" panose="020B0604030504040204" pitchFamily="34" charset="0"/>
                        </a:rPr>
                        <a:t>Hirschmann</a:t>
                      </a:r>
                      <a:r>
                        <a:rPr lang="es-ES" sz="1600" b="0" i="0" u="none" strike="noStrike" kern="1200" dirty="0">
                          <a:solidFill>
                            <a:srgbClr val="000000"/>
                          </a:solidFill>
                          <a:effectLst/>
                          <a:latin typeface="+mn-lt"/>
                          <a:ea typeface="Verdana" panose="020B0604030504040204" pitchFamily="34" charset="0"/>
                        </a:rPr>
                        <a:t> (HHI)</a:t>
                      </a:r>
                      <a:endParaRPr lang="es-ES" sz="1600" b="0" i="0" u="none" strike="noStrike" dirty="0">
                        <a:effectLst/>
                        <a:latin typeface="+mn-lt"/>
                        <a:ea typeface="Verdana" panose="020B0604030504040204" pitchFamily="34" charset="0"/>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dirty="0">
                          <a:solidFill>
                            <a:srgbClr val="000000"/>
                          </a:solidFill>
                          <a:effectLst/>
                          <a:latin typeface="+mn-lt"/>
                          <a:ea typeface="Verdana" panose="020B0604030504040204" pitchFamily="34" charset="0"/>
                        </a:rPr>
                        <a:t>Dependencia de una fuente única de ingresos (% </a:t>
                      </a:r>
                      <a:r>
                        <a:rPr lang="es-ES" sz="1600" b="0" i="0" u="none" strike="noStrike" kern="1200" dirty="0" err="1">
                          <a:solidFill>
                            <a:srgbClr val="000000"/>
                          </a:solidFill>
                          <a:effectLst/>
                          <a:latin typeface="+mn-lt"/>
                          <a:ea typeface="Verdana" panose="020B0604030504040204" pitchFamily="34" charset="0"/>
                        </a:rPr>
                        <a:t>dfu</a:t>
                      </a:r>
                      <a:r>
                        <a:rPr lang="es-ES" sz="1600" b="0" i="0" u="none" strike="noStrike" kern="1200" dirty="0">
                          <a:solidFill>
                            <a:srgbClr val="000000"/>
                          </a:solidFill>
                          <a:effectLst/>
                          <a:latin typeface="+mn-lt"/>
                          <a:ea typeface="Verdana" panose="020B0604030504040204" pitchFamily="34" charset="0"/>
                        </a:rPr>
                        <a:t>)</a:t>
                      </a:r>
                      <a:endParaRPr lang="es-ES" sz="1600" b="0" i="0" u="none" strike="noStrike" dirty="0">
                        <a:effectLst/>
                        <a:latin typeface="+mn-lt"/>
                        <a:ea typeface="Verdana" panose="020B0604030504040204" pitchFamily="34" charset="0"/>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dirty="0">
                          <a:solidFill>
                            <a:srgbClr val="000000"/>
                          </a:solidFill>
                          <a:effectLst/>
                          <a:latin typeface="+mn-lt"/>
                          <a:ea typeface="Verdana" panose="020B0604030504040204" pitchFamily="34" charset="0"/>
                        </a:rPr>
                        <a:t>Ingresos por pregrado/ ingresos totales</a:t>
                      </a:r>
                      <a:endParaRPr lang="es-ES" sz="1600" b="0" i="0" u="none" strike="noStrike" dirty="0">
                        <a:effectLst/>
                        <a:latin typeface="+mn-lt"/>
                        <a:ea typeface="Verdana" panose="020B0604030504040204" pitchFamily="34" charset="0"/>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dirty="0">
                          <a:solidFill>
                            <a:srgbClr val="000000"/>
                          </a:solidFill>
                          <a:effectLst/>
                          <a:latin typeface="+mn-lt"/>
                          <a:ea typeface="Verdana" panose="020B0604030504040204" pitchFamily="34" charset="0"/>
                        </a:rPr>
                        <a:t>Ingresos por financiamiento estudiantil/ Ingresos totales</a:t>
                      </a:r>
                      <a:endParaRPr lang="es-ES" sz="1600" b="0" i="0" u="none" strike="noStrike" dirty="0">
                        <a:effectLst/>
                        <a:latin typeface="+mn-lt"/>
                        <a:ea typeface="Verdana" panose="020B0604030504040204" pitchFamily="34" charset="0"/>
                      </a:endParaRPr>
                    </a:p>
                    <a:p>
                      <a:pPr marL="285750" indent="-285750" algn="l" rtl="0" eaLnBrk="1" fontAlgn="base" latinLnBrk="0" hangingPunct="1">
                        <a:lnSpc>
                          <a:spcPct val="100000"/>
                        </a:lnSpc>
                        <a:spcBef>
                          <a:spcPts val="600"/>
                        </a:spcBef>
                        <a:spcAft>
                          <a:spcPts val="600"/>
                        </a:spcAft>
                        <a:buFont typeface="Arial"/>
                        <a:buChar char="•"/>
                      </a:pPr>
                      <a:r>
                        <a:rPr lang="es-ES" sz="1600" b="0" i="0" u="none" strike="noStrike" kern="1200" dirty="0">
                          <a:solidFill>
                            <a:srgbClr val="000000"/>
                          </a:solidFill>
                          <a:effectLst/>
                          <a:latin typeface="+mn-lt"/>
                          <a:ea typeface="Verdana" panose="020B0604030504040204" pitchFamily="34" charset="0"/>
                        </a:rPr>
                        <a:t>Ingresos estatales / Ingresos totales</a:t>
                      </a:r>
                      <a:endParaRPr lang="es-ES" sz="1600" b="0" i="0" u="none" strike="noStrike" dirty="0">
                        <a:effectLst/>
                        <a:latin typeface="+mn-lt"/>
                        <a:ea typeface="Verdana" panose="020B0604030504040204" pitchFamily="34" charset="0"/>
                      </a:endParaRPr>
                    </a:p>
                  </a:txBody>
                  <a:tcPr marL="62103" marR="62103" marT="31115" marB="31115">
                    <a:lnL>
                      <a:noFill/>
                    </a:lnL>
                    <a:lnR>
                      <a:noFill/>
                    </a:lnR>
                    <a:lnT>
                      <a:noFill/>
                    </a:lnT>
                    <a:lnB>
                      <a:noFill/>
                    </a:lnB>
                    <a:noFill/>
                  </a:tcPr>
                </a:tc>
                <a:extLst>
                  <a:ext uri="{0D108BD9-81ED-4DB2-BD59-A6C34878D82A}">
                    <a16:rowId xmlns:a16="http://schemas.microsoft.com/office/drawing/2014/main" val="3686730321"/>
                  </a:ext>
                </a:extLst>
              </a:tr>
            </a:tbl>
          </a:graphicData>
        </a:graphic>
      </p:graphicFrame>
      <p:sp>
        <p:nvSpPr>
          <p:cNvPr id="5" name="Subtítulo 2">
            <a:extLst>
              <a:ext uri="{FF2B5EF4-FFF2-40B4-BE49-F238E27FC236}">
                <a16:creationId xmlns:a16="http://schemas.microsoft.com/office/drawing/2014/main" id="{0950695C-E63C-B387-9540-18C9ED8F8ABB}"/>
              </a:ext>
            </a:extLst>
          </p:cNvPr>
          <p:cNvSpPr txBox="1">
            <a:spLocks/>
          </p:cNvSpPr>
          <p:nvPr/>
        </p:nvSpPr>
        <p:spPr>
          <a:xfrm>
            <a:off x="663395" y="430015"/>
            <a:ext cx="11235235" cy="397545"/>
          </a:xfrm>
          <a:prstGeom prst="rect">
            <a:avLst/>
          </a:prstGeom>
          <a:noFill/>
        </p:spPr>
        <p:txBody>
          <a:bodyPr vert="horz" wrap="squar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060"/>
              </a:lnSpc>
              <a:spcBef>
                <a:spcPts val="0"/>
              </a:spcBef>
            </a:pPr>
            <a:r>
              <a:rPr lang="es-ES" sz="2800" b="1" dirty="0">
                <a:solidFill>
                  <a:srgbClr val="0F44A3"/>
                </a:solidFill>
                <a:latin typeface="Verdana"/>
                <a:ea typeface="Verdana"/>
                <a:cs typeface="Verdana" panose="020B0604030504040204" pitchFamily="34" charset="0"/>
              </a:rPr>
              <a:t>Variables e Indicadores asociados a Gestión Financiera</a:t>
            </a:r>
            <a:endParaRPr lang="es-ES" sz="28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ubtítulo 2">
            <a:extLst>
              <a:ext uri="{FF2B5EF4-FFF2-40B4-BE49-F238E27FC236}">
                <a16:creationId xmlns:a16="http://schemas.microsoft.com/office/drawing/2014/main" id="{1378B5E1-CF1A-2AC4-F3DE-2FB53DFAB39D}"/>
              </a:ext>
            </a:extLst>
          </p:cNvPr>
          <p:cNvSpPr txBox="1">
            <a:spLocks/>
          </p:cNvSpPr>
          <p:nvPr/>
        </p:nvSpPr>
        <p:spPr>
          <a:xfrm>
            <a:off x="7360644" y="6272328"/>
            <a:ext cx="4480835" cy="246221"/>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Métodos / </a:t>
            </a:r>
            <a:r>
              <a:rPr lang="es-ES" sz="1600" b="1" dirty="0">
                <a:solidFill>
                  <a:srgbClr val="0F44A3"/>
                </a:solidFill>
                <a:latin typeface="Calibri"/>
                <a:ea typeface="Verdana"/>
                <a:cs typeface="Calibri"/>
              </a:rPr>
              <a:t>Variables e</a:t>
            </a:r>
            <a:r>
              <a:rPr lang="es-ES" sz="1600" dirty="0">
                <a:solidFill>
                  <a:schemeClr val="tx1">
                    <a:lumMod val="65000"/>
                    <a:lumOff val="35000"/>
                  </a:schemeClr>
                </a:solidFill>
                <a:latin typeface="Calibri"/>
                <a:ea typeface="Verdana"/>
                <a:cs typeface="Calibri"/>
              </a:rPr>
              <a:t> </a:t>
            </a:r>
            <a:r>
              <a:rPr lang="es-ES" sz="1600" b="1" dirty="0">
                <a:solidFill>
                  <a:srgbClr val="0F44A3"/>
                </a:solidFill>
                <a:latin typeface="Calibri"/>
                <a:ea typeface="Verdana"/>
                <a:cs typeface="Calibri"/>
              </a:rPr>
              <a:t>Indicadores</a:t>
            </a:r>
          </a:p>
        </p:txBody>
      </p:sp>
    </p:spTree>
    <p:extLst>
      <p:ext uri="{BB962C8B-B14F-4D97-AF65-F5344CB8AC3E}">
        <p14:creationId xmlns:p14="http://schemas.microsoft.com/office/powerpoint/2010/main" val="232868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72F8CDB1-C3E4-41B1-B2DC-70578502C1CF}"/>
              </a:ext>
            </a:extLst>
          </p:cNvPr>
          <p:cNvSpPr txBox="1">
            <a:spLocks/>
          </p:cNvSpPr>
          <p:nvPr/>
        </p:nvSpPr>
        <p:spPr>
          <a:xfrm>
            <a:off x="2535992" y="2579913"/>
            <a:ext cx="7120016" cy="1107996"/>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3600" b="1" dirty="0">
                <a:solidFill>
                  <a:srgbClr val="0F44A3"/>
                </a:solidFill>
                <a:latin typeface="Verdana"/>
                <a:ea typeface="Verdana"/>
                <a:cs typeface="Verdana" panose="020B0604030504040204" pitchFamily="34" charset="0"/>
              </a:rPr>
              <a:t>Estructura de la presentación</a:t>
            </a:r>
            <a:endParaRPr lang="es-ES" sz="36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agen 3" descr="Imagen que contiene dibujo, tabla&#10;&#10;Descripción generada automáticamente">
            <a:extLst>
              <a:ext uri="{FF2B5EF4-FFF2-40B4-BE49-F238E27FC236}">
                <a16:creationId xmlns:a16="http://schemas.microsoft.com/office/drawing/2014/main" id="{0AF7854A-8388-049B-AB0C-84FE9BE82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72700" y="607737"/>
            <a:ext cx="1790700" cy="1371600"/>
          </a:xfrm>
          <a:prstGeom prst="rect">
            <a:avLst/>
          </a:prstGeom>
        </p:spPr>
      </p:pic>
      <p:pic>
        <p:nvPicPr>
          <p:cNvPr id="10" name="Imagen 9" descr="Icono&#10;&#10;Descripción generada automáticamente">
            <a:extLst>
              <a:ext uri="{FF2B5EF4-FFF2-40B4-BE49-F238E27FC236}">
                <a16:creationId xmlns:a16="http://schemas.microsoft.com/office/drawing/2014/main" id="{D62F3A1D-2EB7-E129-2EEF-B45162C24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519449"/>
            <a:ext cx="3289300" cy="1981200"/>
          </a:xfrm>
          <a:prstGeom prst="rect">
            <a:avLst/>
          </a:prstGeom>
        </p:spPr>
      </p:pic>
    </p:spTree>
    <p:extLst>
      <p:ext uri="{BB962C8B-B14F-4D97-AF65-F5344CB8AC3E}">
        <p14:creationId xmlns:p14="http://schemas.microsoft.com/office/powerpoint/2010/main" val="335293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67F5FB4-8C5F-7D34-5393-6F76B3160314}"/>
            </a:ext>
          </a:extLst>
        </p:cNvPr>
        <p:cNvGrpSpPr/>
        <p:nvPr/>
      </p:nvGrpSpPr>
      <p:grpSpPr>
        <a:xfrm>
          <a:off x="0" y="0"/>
          <a:ext cx="0" cy="0"/>
          <a:chOff x="0" y="0"/>
          <a:chExt cx="0" cy="0"/>
        </a:xfrm>
      </p:grpSpPr>
      <p:pic>
        <p:nvPicPr>
          <p:cNvPr id="7" name="Imagen 6" descr="Forma&#10;&#10;Descripción generada automáticamente">
            <a:extLst>
              <a:ext uri="{FF2B5EF4-FFF2-40B4-BE49-F238E27FC236}">
                <a16:creationId xmlns:a16="http://schemas.microsoft.com/office/drawing/2014/main" id="{A1340262-7FDA-4BC2-3E84-A1151BA34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78" y="774700"/>
            <a:ext cx="2413000" cy="2654300"/>
          </a:xfrm>
          <a:prstGeom prst="rect">
            <a:avLst/>
          </a:prstGeom>
        </p:spPr>
      </p:pic>
      <p:sp>
        <p:nvSpPr>
          <p:cNvPr id="3" name="Subtítulo 2">
            <a:extLst>
              <a:ext uri="{FF2B5EF4-FFF2-40B4-BE49-F238E27FC236}">
                <a16:creationId xmlns:a16="http://schemas.microsoft.com/office/drawing/2014/main" id="{CE59A622-A96D-09A6-88E6-651F1D9594DF}"/>
              </a:ext>
            </a:extLst>
          </p:cNvPr>
          <p:cNvSpPr txBox="1">
            <a:spLocks/>
          </p:cNvSpPr>
          <p:nvPr/>
        </p:nvSpPr>
        <p:spPr>
          <a:xfrm>
            <a:off x="3438144" y="763647"/>
            <a:ext cx="8403335" cy="397545"/>
          </a:xfrm>
          <a:prstGeom prst="rect">
            <a:avLst/>
          </a:prstGeom>
          <a:noFill/>
        </p:spPr>
        <p:txBody>
          <a:bodyPr vert="horz" wrap="squar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060"/>
              </a:lnSpc>
              <a:spcBef>
                <a:spcPts val="0"/>
              </a:spcBef>
            </a:pPr>
            <a:r>
              <a:rPr lang="es-ES" sz="2800" b="1" dirty="0">
                <a:solidFill>
                  <a:srgbClr val="0F44A3"/>
                </a:solidFill>
                <a:latin typeface="Verdana"/>
                <a:ea typeface="Verdana"/>
                <a:cs typeface="Verdana" panose="020B0604030504040204" pitchFamily="34" charset="0"/>
              </a:rPr>
              <a:t>Indicadores Académicos e Institucionales​</a:t>
            </a:r>
            <a:endParaRPr lang="es-ES" sz="28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11">
            <a:extLst>
              <a:ext uri="{FF2B5EF4-FFF2-40B4-BE49-F238E27FC236}">
                <a16:creationId xmlns:a16="http://schemas.microsoft.com/office/drawing/2014/main" id="{A6D22B18-D8F1-D035-4F82-4FFD66DC799D}"/>
              </a:ext>
            </a:extLst>
          </p:cNvPr>
          <p:cNvSpPr txBox="1">
            <a:spLocks noChangeArrowheads="1"/>
          </p:cNvSpPr>
          <p:nvPr/>
        </p:nvSpPr>
        <p:spPr bwMode="auto">
          <a:xfrm>
            <a:off x="3739896" y="1546935"/>
            <a:ext cx="774496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SzPct val="150000"/>
              <a:buBlip>
                <a:blip r:embed="rId5">
                  <a:extLst>
                    <a:ext uri="{96DAC541-7B7A-43D3-8B79-37D633B846F1}">
                      <asvg:svgBlip xmlns:asvg="http://schemas.microsoft.com/office/drawing/2016/SVG/main" r:embed="rId6"/>
                    </a:ext>
                  </a:extLst>
                </a:blip>
              </a:buBlip>
              <a:defRPr/>
            </a:pPr>
            <a:r>
              <a:rPr lang="es" sz="3200" dirty="0">
                <a:solidFill>
                  <a:srgbClr val="000000"/>
                </a:solidFill>
                <a:ea typeface="+mn-lt"/>
                <a:cs typeface="+mn-lt"/>
              </a:rPr>
              <a:t>Matrícula de pregrado</a:t>
            </a:r>
            <a:endParaRPr lang="es" sz="3200" dirty="0">
              <a:solidFill>
                <a:srgbClr val="000000"/>
              </a:solidFill>
              <a:latin typeface="Calibri"/>
              <a:ea typeface="Calibri"/>
              <a:cs typeface="Calibri"/>
            </a:endParaRPr>
          </a:p>
          <a:p>
            <a:pPr marL="342900" indent="-342900">
              <a:buSzPct val="150000"/>
              <a:buBlip>
                <a:blip r:embed="rId5">
                  <a:extLst>
                    <a:ext uri="{96DAC541-7B7A-43D3-8B79-37D633B846F1}">
                      <asvg:svgBlip xmlns:asvg="http://schemas.microsoft.com/office/drawing/2016/SVG/main" r:embed="rId6"/>
                    </a:ext>
                  </a:extLst>
                </a:blip>
              </a:buBlip>
              <a:defRPr/>
            </a:pPr>
            <a:endParaRPr lang="es" sz="3200" dirty="0">
              <a:solidFill>
                <a:srgbClr val="000000"/>
              </a:solidFill>
              <a:ea typeface="+mn-lt"/>
              <a:cs typeface="+mn-lt"/>
            </a:endParaRPr>
          </a:p>
          <a:p>
            <a:pPr marL="342900" indent="-342900">
              <a:buSzPct val="150000"/>
              <a:buBlip>
                <a:blip r:embed="rId5">
                  <a:extLst>
                    <a:ext uri="{96DAC541-7B7A-43D3-8B79-37D633B846F1}">
                      <asvg:svgBlip xmlns:asvg="http://schemas.microsoft.com/office/drawing/2016/SVG/main" r:embed="rId6"/>
                    </a:ext>
                  </a:extLst>
                </a:blip>
              </a:buBlip>
              <a:defRPr/>
            </a:pPr>
            <a:r>
              <a:rPr lang="es" sz="3200" dirty="0">
                <a:solidFill>
                  <a:srgbClr val="000000"/>
                </a:solidFill>
                <a:ea typeface="+mn-lt"/>
                <a:cs typeface="+mn-lt"/>
              </a:rPr>
              <a:t>Ingreso total anual</a:t>
            </a:r>
            <a:endParaRPr lang="es" sz="3200" dirty="0">
              <a:ea typeface="Calibri" panose="020F0502020204030204"/>
              <a:cs typeface="Calibri" panose="020F0502020204030204"/>
            </a:endParaRPr>
          </a:p>
          <a:p>
            <a:pPr marL="342900" indent="-342900">
              <a:buSzPct val="150000"/>
              <a:buBlip>
                <a:blip r:embed="rId5">
                  <a:extLst>
                    <a:ext uri="{96DAC541-7B7A-43D3-8B79-37D633B846F1}">
                      <asvg:svgBlip xmlns:asvg="http://schemas.microsoft.com/office/drawing/2016/SVG/main" r:embed="rId6"/>
                    </a:ext>
                  </a:extLst>
                </a:blip>
              </a:buBlip>
              <a:defRPr/>
            </a:pPr>
            <a:endParaRPr lang="es" sz="3200" dirty="0">
              <a:solidFill>
                <a:srgbClr val="000000"/>
              </a:solidFill>
              <a:ea typeface="+mn-lt"/>
              <a:cs typeface="+mn-lt"/>
            </a:endParaRPr>
          </a:p>
          <a:p>
            <a:pPr marL="342900" indent="-342900">
              <a:buSzPct val="150000"/>
              <a:buBlip>
                <a:blip r:embed="rId5">
                  <a:extLst>
                    <a:ext uri="{96DAC541-7B7A-43D3-8B79-37D633B846F1}">
                      <asvg:svgBlip xmlns:asvg="http://schemas.microsoft.com/office/drawing/2016/SVG/main" r:embed="rId6"/>
                    </a:ext>
                  </a:extLst>
                </a:blip>
              </a:buBlip>
              <a:defRPr/>
            </a:pPr>
            <a:r>
              <a:rPr lang="es" sz="3200" dirty="0">
                <a:solidFill>
                  <a:srgbClr val="000000"/>
                </a:solidFill>
                <a:ea typeface="+mn-lt"/>
                <a:cs typeface="+mn-lt"/>
              </a:rPr>
              <a:t>Tasa de retención de primer año</a:t>
            </a:r>
          </a:p>
          <a:p>
            <a:pPr marL="342900" indent="-342900">
              <a:buSzPct val="150000"/>
              <a:buBlip>
                <a:blip r:embed="rId5">
                  <a:extLst>
                    <a:ext uri="{96DAC541-7B7A-43D3-8B79-37D633B846F1}">
                      <asvg:svgBlip xmlns:asvg="http://schemas.microsoft.com/office/drawing/2016/SVG/main" r:embed="rId6"/>
                    </a:ext>
                  </a:extLst>
                </a:blip>
              </a:buBlip>
              <a:defRPr/>
            </a:pPr>
            <a:endParaRPr lang="es" sz="3200" dirty="0">
              <a:solidFill>
                <a:srgbClr val="000000"/>
              </a:solidFill>
              <a:ea typeface="+mn-lt"/>
              <a:cs typeface="+mn-lt"/>
            </a:endParaRPr>
          </a:p>
          <a:p>
            <a:pPr marL="342900" indent="-342900">
              <a:buSzPct val="150000"/>
              <a:buBlip>
                <a:blip r:embed="rId5">
                  <a:extLst>
                    <a:ext uri="{96DAC541-7B7A-43D3-8B79-37D633B846F1}">
                      <asvg:svgBlip xmlns:asvg="http://schemas.microsoft.com/office/drawing/2016/SVG/main" r:embed="rId6"/>
                    </a:ext>
                  </a:extLst>
                </a:blip>
              </a:buBlip>
              <a:defRPr/>
            </a:pPr>
            <a:r>
              <a:rPr lang="es" sz="3200" dirty="0">
                <a:solidFill>
                  <a:srgbClr val="000000"/>
                </a:solidFill>
                <a:ea typeface="+mn-lt"/>
                <a:cs typeface="+mn-lt"/>
              </a:rPr>
              <a:t>Arancel de pregrado promedio ponderado</a:t>
            </a:r>
          </a:p>
          <a:p>
            <a:pPr marL="342900" indent="-342900">
              <a:buFont typeface="Wingdings"/>
              <a:buChar char="q"/>
              <a:defRPr/>
            </a:pPr>
            <a:endParaRPr lang="es-ES" sz="2000" dirty="0">
              <a:latin typeface="Calibri"/>
              <a:ea typeface="Verdana"/>
              <a:cs typeface="Calibri"/>
            </a:endParaRPr>
          </a:p>
        </p:txBody>
      </p:sp>
      <p:sp>
        <p:nvSpPr>
          <p:cNvPr id="4" name="Subtítulo 2">
            <a:extLst>
              <a:ext uri="{FF2B5EF4-FFF2-40B4-BE49-F238E27FC236}">
                <a16:creationId xmlns:a16="http://schemas.microsoft.com/office/drawing/2014/main" id="{DB96F347-F26E-7EDE-CB46-D4FF1570576C}"/>
              </a:ext>
            </a:extLst>
          </p:cNvPr>
          <p:cNvSpPr txBox="1">
            <a:spLocks/>
          </p:cNvSpPr>
          <p:nvPr/>
        </p:nvSpPr>
        <p:spPr>
          <a:xfrm>
            <a:off x="7360644" y="6272328"/>
            <a:ext cx="4480835" cy="246221"/>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Métodos / </a:t>
            </a:r>
            <a:r>
              <a:rPr lang="es-ES" sz="1600" b="1" dirty="0">
                <a:solidFill>
                  <a:srgbClr val="0F44A3"/>
                </a:solidFill>
                <a:latin typeface="Calibri"/>
                <a:ea typeface="Verdana"/>
                <a:cs typeface="Calibri"/>
              </a:rPr>
              <a:t>Variables e</a:t>
            </a:r>
            <a:r>
              <a:rPr lang="es-ES" sz="1600" dirty="0">
                <a:solidFill>
                  <a:schemeClr val="tx1">
                    <a:lumMod val="65000"/>
                    <a:lumOff val="35000"/>
                  </a:schemeClr>
                </a:solidFill>
                <a:latin typeface="Calibri"/>
                <a:ea typeface="Verdana"/>
                <a:cs typeface="Calibri"/>
              </a:rPr>
              <a:t> </a:t>
            </a:r>
            <a:r>
              <a:rPr lang="es-ES" sz="1600" b="1" dirty="0">
                <a:solidFill>
                  <a:srgbClr val="0F44A3"/>
                </a:solidFill>
                <a:latin typeface="Calibri"/>
                <a:ea typeface="Verdana"/>
                <a:cs typeface="Calibri"/>
              </a:rPr>
              <a:t>Indicadores</a:t>
            </a:r>
          </a:p>
        </p:txBody>
      </p:sp>
    </p:spTree>
    <p:extLst>
      <p:ext uri="{BB962C8B-B14F-4D97-AF65-F5344CB8AC3E}">
        <p14:creationId xmlns:p14="http://schemas.microsoft.com/office/powerpoint/2010/main" val="204685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ubtítulo 2">
            <a:extLst>
              <a:ext uri="{FF2B5EF4-FFF2-40B4-BE49-F238E27FC236}">
                <a16:creationId xmlns:a16="http://schemas.microsoft.com/office/drawing/2014/main" id="{DDAA367E-4CDC-2EA7-42D0-D9C4229E0AA1}"/>
              </a:ext>
            </a:extLst>
          </p:cNvPr>
          <p:cNvSpPr txBox="1">
            <a:spLocks/>
          </p:cNvSpPr>
          <p:nvPr/>
        </p:nvSpPr>
        <p:spPr>
          <a:xfrm>
            <a:off x="777695" y="763647"/>
            <a:ext cx="3193182" cy="397545"/>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cs typeface="Verdana" panose="020B0604030504040204" pitchFamily="34" charset="0"/>
              </a:rPr>
              <a:t>Plan de Análisis​</a:t>
            </a:r>
            <a:endParaRPr lang="es-ES" sz="28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uadroTexto 29">
            <a:extLst>
              <a:ext uri="{FF2B5EF4-FFF2-40B4-BE49-F238E27FC236}">
                <a16:creationId xmlns:a16="http://schemas.microsoft.com/office/drawing/2014/main" id="{325DEC2C-0988-2CEA-0008-D3524BADC8D6}"/>
              </a:ext>
            </a:extLst>
          </p:cNvPr>
          <p:cNvSpPr txBox="1">
            <a:spLocks noChangeArrowheads="1"/>
          </p:cNvSpPr>
          <p:nvPr/>
        </p:nvSpPr>
        <p:spPr bwMode="auto">
          <a:xfrm>
            <a:off x="777694" y="1863461"/>
            <a:ext cx="9207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spcBef>
                <a:spcPct val="0"/>
              </a:spcBef>
              <a:spcAft>
                <a:spcPts val="2100"/>
              </a:spcAft>
              <a:buSzPct val="70000"/>
              <a:buFont typeface="Arial"/>
              <a:buChar char="•"/>
              <a:defRPr/>
            </a:pPr>
            <a:r>
              <a:rPr lang="es-ES_tradnl" altLang="es-ES_tradnl" sz="2000" dirty="0">
                <a:latin typeface="+mn-lt"/>
                <a:ea typeface="Verdana"/>
                <a:cs typeface="Verdana" panose="020B0604030504040204" pitchFamily="34" charset="0"/>
              </a:rPr>
              <a:t>Análisis descriptivos de fuentes de ingresos e indicadores de gestión financiera </a:t>
            </a:r>
          </a:p>
          <a:p>
            <a:pPr marL="457200" indent="-457200">
              <a:spcBef>
                <a:spcPct val="0"/>
              </a:spcBef>
              <a:spcAft>
                <a:spcPts val="2100"/>
              </a:spcAft>
              <a:buSzPct val="70000"/>
              <a:buFont typeface="Arial"/>
              <a:buChar char="•"/>
              <a:defRPr/>
            </a:pPr>
            <a:r>
              <a:rPr lang="es-ES_tradnl" altLang="es-ES_tradnl" sz="2000" dirty="0">
                <a:latin typeface="+mn-lt"/>
                <a:ea typeface="Verdana"/>
                <a:cs typeface="Verdana" panose="020B0604030504040204" pitchFamily="34" charset="0"/>
              </a:rPr>
              <a:t>Análisis de Perfiles Latentes (LPA)​ para perfiles de salud financiera </a:t>
            </a:r>
          </a:p>
          <a:p>
            <a:pPr marL="457200" indent="-457200">
              <a:spcBef>
                <a:spcPct val="0"/>
              </a:spcBef>
              <a:spcAft>
                <a:spcPts val="2100"/>
              </a:spcAft>
              <a:buSzPct val="70000"/>
              <a:buFont typeface="Arial"/>
              <a:buChar char="•"/>
              <a:defRPr/>
            </a:pPr>
            <a:r>
              <a:rPr lang="es-ES_tradnl" altLang="es-ES_tradnl" sz="2000" dirty="0">
                <a:latin typeface="+mn-lt"/>
                <a:ea typeface="Verdana"/>
                <a:cs typeface="Verdana" panose="020B0604030504040204" pitchFamily="34" charset="0"/>
              </a:rPr>
              <a:t>Modelos de </a:t>
            </a:r>
            <a:r>
              <a:rPr lang="es-ES_tradnl" altLang="es-ES_tradnl" sz="2000" dirty="0">
                <a:ea typeface="Verdana"/>
                <a:cs typeface="Verdana" panose="020B0604030504040204" pitchFamily="34" charset="0"/>
              </a:rPr>
              <a:t>r</a:t>
            </a:r>
            <a:r>
              <a:rPr lang="es-ES_tradnl" altLang="es-ES_tradnl" sz="2000" dirty="0">
                <a:latin typeface="+mn-lt"/>
                <a:ea typeface="Verdana"/>
                <a:cs typeface="Verdana" panose="020B0604030504040204" pitchFamily="34" charset="0"/>
              </a:rPr>
              <a:t>egresión</a:t>
            </a:r>
            <a:r>
              <a:rPr lang="es-ES_tradnl" altLang="es-ES_tradnl" sz="2000" dirty="0">
                <a:ea typeface="Verdana"/>
                <a:cs typeface="Verdana" panose="020B0604030504040204" pitchFamily="34" charset="0"/>
              </a:rPr>
              <a:t> para relación de estructura de ingresos y salud financiera</a:t>
            </a:r>
          </a:p>
          <a:p>
            <a:pPr lvl="2" indent="-457200">
              <a:spcBef>
                <a:spcPct val="0"/>
              </a:spcBef>
              <a:spcAft>
                <a:spcPts val="2100"/>
              </a:spcAft>
              <a:buSzPct val="70000"/>
              <a:buFont typeface="Wingdings" pitchFamily="2" charset="2"/>
              <a:buChar char="§"/>
              <a:defRPr/>
            </a:pPr>
            <a:r>
              <a:rPr lang="es-ES_tradnl" altLang="es-ES_tradnl" sz="2000" dirty="0">
                <a:latin typeface="+mn-lt"/>
                <a:ea typeface="Verdana"/>
                <a:cs typeface="Verdana" panose="020B0604030504040204" pitchFamily="34" charset="0"/>
              </a:rPr>
              <a:t>Logística condicional​ (con efectos fijos)</a:t>
            </a:r>
          </a:p>
          <a:p>
            <a:pPr marL="457200" indent="-457200">
              <a:spcBef>
                <a:spcPct val="0"/>
              </a:spcBef>
              <a:spcAft>
                <a:spcPts val="2100"/>
              </a:spcAft>
              <a:buSzPct val="70000"/>
              <a:buFont typeface="Arial"/>
              <a:buChar char="•"/>
              <a:defRPr/>
            </a:pPr>
            <a:r>
              <a:rPr lang="es-ES_tradnl" altLang="es-ES_tradnl" sz="2000" dirty="0">
                <a:latin typeface="+mn-lt"/>
                <a:ea typeface="Verdana"/>
                <a:cs typeface="Verdana" panose="020B0604030504040204" pitchFamily="34" charset="0"/>
              </a:rPr>
              <a:t>Estimación de doble diferencia (</a:t>
            </a:r>
            <a:r>
              <a:rPr lang="es-ES_tradnl" altLang="es-ES_tradnl" sz="2000" dirty="0" err="1">
                <a:latin typeface="+mn-lt"/>
                <a:ea typeface="Verdana"/>
                <a:cs typeface="Verdana" panose="020B0604030504040204" pitchFamily="34" charset="0"/>
              </a:rPr>
              <a:t>DiD</a:t>
            </a:r>
            <a:r>
              <a:rPr lang="es-ES_tradnl" altLang="es-ES_tradnl" sz="2000" dirty="0">
                <a:latin typeface="+mn-lt"/>
                <a:ea typeface="Verdana"/>
                <a:cs typeface="Verdana" panose="020B0604030504040204" pitchFamily="34" charset="0"/>
              </a:rPr>
              <a:t>) para efecto de la gratuidad en salud financiera</a:t>
            </a:r>
            <a:endParaRPr lang="es-ES_tradnl" altLang="es-ES_tradnl" sz="2000" dirty="0">
              <a:latin typeface="+mn-lt"/>
              <a:ea typeface="Verdana" panose="020B0604030504040204" pitchFamily="34" charset="0"/>
              <a:cs typeface="Verdana" panose="020B0604030504040204" pitchFamily="34" charset="0"/>
            </a:endParaRPr>
          </a:p>
        </p:txBody>
      </p:sp>
      <p:sp>
        <p:nvSpPr>
          <p:cNvPr id="11" name="Subtítulo 2">
            <a:extLst>
              <a:ext uri="{FF2B5EF4-FFF2-40B4-BE49-F238E27FC236}">
                <a16:creationId xmlns:a16="http://schemas.microsoft.com/office/drawing/2014/main" id="{A311C796-8A07-CC9A-CA19-DE029A37EAF3}"/>
              </a:ext>
            </a:extLst>
          </p:cNvPr>
          <p:cNvSpPr txBox="1">
            <a:spLocks/>
          </p:cNvSpPr>
          <p:nvPr/>
        </p:nvSpPr>
        <p:spPr>
          <a:xfrm>
            <a:off x="7423258" y="6358712"/>
            <a:ext cx="3772571"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Métodos / </a:t>
            </a:r>
            <a:r>
              <a:rPr lang="es-ES" sz="1600" b="1" dirty="0">
                <a:solidFill>
                  <a:srgbClr val="0F44A3"/>
                </a:solidFill>
                <a:latin typeface="Calibri"/>
                <a:ea typeface="Verdana"/>
                <a:cs typeface="Calibri"/>
              </a:rPr>
              <a:t>Plan de Análisis</a:t>
            </a:r>
          </a:p>
        </p:txBody>
      </p:sp>
    </p:spTree>
    <p:extLst>
      <p:ext uri="{BB962C8B-B14F-4D97-AF65-F5344CB8AC3E}">
        <p14:creationId xmlns:p14="http://schemas.microsoft.com/office/powerpoint/2010/main" val="154647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23A271B-3DD0-AF13-D65D-459A8C136290}"/>
            </a:ext>
          </a:extLst>
        </p:cNvPr>
        <p:cNvGrpSpPr/>
        <p:nvPr/>
      </p:nvGrpSpPr>
      <p:grpSpPr>
        <a:xfrm>
          <a:off x="0" y="0"/>
          <a:ext cx="0" cy="0"/>
          <a:chOff x="0" y="0"/>
          <a:chExt cx="0" cy="0"/>
        </a:xfrm>
      </p:grpSpPr>
      <p:sp>
        <p:nvSpPr>
          <p:cNvPr id="4" name="Subtítulo 2">
            <a:extLst>
              <a:ext uri="{FF2B5EF4-FFF2-40B4-BE49-F238E27FC236}">
                <a16:creationId xmlns:a16="http://schemas.microsoft.com/office/drawing/2014/main" id="{0576FDF5-2577-8A0B-4A02-B89E30CDC177}"/>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1" i="0" u="none" strike="noStrike" kern="1200" cap="none" spc="0" normalizeH="0" baseline="0" noProof="0">
              <a:ln>
                <a:noFill/>
              </a:ln>
              <a:solidFill>
                <a:srgbClr val="44546A"/>
              </a:solidFill>
              <a:effectLst/>
              <a:uLnTx/>
              <a:uFillTx/>
              <a:latin typeface="Arial" charset="0"/>
              <a:ea typeface="Arial" charset="0"/>
              <a:cs typeface="Arial" charset="0"/>
            </a:endParaRPr>
          </a:p>
        </p:txBody>
      </p:sp>
      <p:sp>
        <p:nvSpPr>
          <p:cNvPr id="6" name="Subtítulo 2">
            <a:extLst>
              <a:ext uri="{FF2B5EF4-FFF2-40B4-BE49-F238E27FC236}">
                <a16:creationId xmlns:a16="http://schemas.microsoft.com/office/drawing/2014/main" id="{22ED8E07-AD2B-55CD-3EA1-A736597AC8CC}"/>
              </a:ext>
            </a:extLst>
          </p:cNvPr>
          <p:cNvSpPr txBox="1">
            <a:spLocks/>
          </p:cNvSpPr>
          <p:nvPr/>
        </p:nvSpPr>
        <p:spPr>
          <a:xfrm>
            <a:off x="7360644" y="6272328"/>
            <a:ext cx="4480835" cy="246221"/>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Métodos / </a:t>
            </a:r>
            <a:r>
              <a:rPr lang="es-ES" sz="1600" b="1" dirty="0">
                <a:solidFill>
                  <a:srgbClr val="0F44A3"/>
                </a:solidFill>
                <a:latin typeface="Calibri"/>
                <a:ea typeface="Verdana"/>
                <a:cs typeface="Calibri"/>
              </a:rPr>
              <a:t>Plan de Análisis</a:t>
            </a:r>
          </a:p>
        </p:txBody>
      </p:sp>
      <p:sp>
        <p:nvSpPr>
          <p:cNvPr id="2" name="Subtítulo 2">
            <a:extLst>
              <a:ext uri="{FF2B5EF4-FFF2-40B4-BE49-F238E27FC236}">
                <a16:creationId xmlns:a16="http://schemas.microsoft.com/office/drawing/2014/main" id="{B51A834C-8537-D619-4788-F61011E2291F}"/>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pic>
        <p:nvPicPr>
          <p:cNvPr id="7" name="Imagen 4">
            <a:extLst>
              <a:ext uri="{FF2B5EF4-FFF2-40B4-BE49-F238E27FC236}">
                <a16:creationId xmlns:a16="http://schemas.microsoft.com/office/drawing/2014/main" id="{F6396800-7A2B-CC1C-4D7A-66BA4931627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77694" y="0"/>
            <a:ext cx="2391918" cy="13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98D6BCB-1F5E-F2CD-B507-E7994317DB98}"/>
                  </a:ext>
                </a:extLst>
              </p:cNvPr>
              <p:cNvSpPr txBox="1">
                <a:spLocks noChangeArrowheads="1"/>
              </p:cNvSpPr>
              <p:nvPr/>
            </p:nvSpPr>
            <p:spPr bwMode="auto">
              <a:xfrm>
                <a:off x="777694" y="1859701"/>
                <a:ext cx="10416487" cy="36394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rIns="90000">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9pPr>
              </a:lstStyle>
              <a:p>
                <a:pPr marL="342900" indent="-342900" algn="just">
                  <a:spcBef>
                    <a:spcPct val="0"/>
                  </a:spcBef>
                  <a:spcAft>
                    <a:spcPts val="1500"/>
                  </a:spcAft>
                  <a:buFont typeface="Arial" panose="020B0604020202020204" pitchFamily="34" charset="0"/>
                  <a:buChar char="•"/>
                  <a:defRPr/>
                </a:pPr>
                <a:r>
                  <a:rPr lang="es-ES" altLang="es-ES_tradnl" sz="2400" dirty="0">
                    <a:solidFill>
                      <a:schemeClr val="tx1"/>
                    </a:solidFill>
                    <a:latin typeface="+mn-lt"/>
                    <a:ea typeface="Verdana" panose="020B0604030504040204" pitchFamily="34" charset="0"/>
                    <a:cs typeface="Verdana" panose="020B0604030504040204" pitchFamily="34" charset="0"/>
                  </a:rPr>
                  <a:t>Usado para determinar la probabilidad de encontrarse en un perfil de riesgo, controlando sesgos de inclusión de efectos fijos.</a:t>
                </a:r>
              </a:p>
              <a:p>
                <a:pPr marL="342900" indent="-342900" algn="just">
                  <a:spcBef>
                    <a:spcPct val="0"/>
                  </a:spcBef>
                  <a:spcAft>
                    <a:spcPts val="1500"/>
                  </a:spcAft>
                  <a:buFont typeface="Arial" panose="020B0604020202020204" pitchFamily="34" charset="0"/>
                  <a:buChar char="•"/>
                  <a:defRPr/>
                </a:pPr>
                <a:endParaRPr lang="es-ES" altLang="es-ES_tradnl" sz="2400" dirty="0">
                  <a:solidFill>
                    <a:schemeClr val="tx1"/>
                  </a:solidFill>
                  <a:latin typeface="+mn-lt"/>
                  <a:ea typeface="Verdana" panose="020B0604030504040204" pitchFamily="34" charset="0"/>
                  <a:cs typeface="Verdana" panose="020B0604030504040204" pitchFamily="34" charset="0"/>
                </a:endParaRPr>
              </a:p>
              <a:p>
                <a:pPr marL="342900" indent="-342900" algn="just">
                  <a:spcBef>
                    <a:spcPct val="0"/>
                  </a:spcBef>
                  <a:spcAft>
                    <a:spcPts val="1500"/>
                  </a:spcAft>
                  <a:buFont typeface="Arial" panose="020B0604020202020204" pitchFamily="34" charset="0"/>
                  <a:buChar char="•"/>
                  <a:defRPr/>
                </a:pPr>
                <a:r>
                  <a:rPr lang="es-ES" altLang="es-ES_tradnl" sz="2400" dirty="0">
                    <a:solidFill>
                      <a:schemeClr val="tx1"/>
                    </a:solidFill>
                    <a:latin typeface="+mn-lt"/>
                    <a:ea typeface="Verdana" panose="020B0604030504040204" pitchFamily="34" charset="0"/>
                    <a:cs typeface="Verdana" panose="020B0604030504040204" pitchFamily="34" charset="0"/>
                  </a:rPr>
                  <a:t>Modelo  definido por:</a:t>
                </a:r>
              </a:p>
              <a:p>
                <a:pPr algn="just">
                  <a:spcBef>
                    <a:spcPct val="0"/>
                  </a:spcBef>
                  <a:spcAft>
                    <a:spcPts val="1500"/>
                  </a:spcAft>
                  <a:buNone/>
                  <a:defRPr/>
                </a:pPr>
                <a14:m>
                  <m:oMathPara xmlns:m="http://schemas.openxmlformats.org/officeDocument/2006/math">
                    <m:oMathParaPr>
                      <m:jc m:val="centerGroup"/>
                    </m:oMathParaPr>
                    <m:oMath xmlns:m="http://schemas.openxmlformats.org/officeDocument/2006/math">
                      <m:func>
                        <m:funcPr>
                          <m:ctrlPr>
                            <a:rPr lang="es-CL" sz="1800" i="1" smtClean="0">
                              <a:solidFill>
                                <a:schemeClr val="tx1"/>
                              </a:solidFill>
                              <a:effectLst/>
                              <a:latin typeface="Cambria Math" panose="02040503050406030204" pitchFamily="18" charset="0"/>
                            </a:rPr>
                          </m:ctrlPr>
                        </m:funcPr>
                        <m:fName>
                          <m:r>
                            <m:rPr>
                              <m:sty m:val="p"/>
                            </m:rPr>
                            <a:rPr lang="es-ES" sz="2400">
                              <a:solidFill>
                                <a:schemeClr val="tx1"/>
                              </a:solidFill>
                              <a:effectLst/>
                              <a:latin typeface="Cambria Math" panose="02040503050406030204" pitchFamily="18" charset="0"/>
                              <a:ea typeface="Calibri" panose="020F0502020204030204" pitchFamily="34" charset="0"/>
                              <a:cs typeface="Arial" panose="020B0604020202020204" pitchFamily="34" charset="0"/>
                            </a:rPr>
                            <m:t>P</m:t>
                          </m:r>
                        </m:fName>
                        <m:e>
                          <m:d>
                            <m:dPr>
                              <m:endChr m:val="|"/>
                              <m:ctrlPr>
                                <a:rPr lang="es-CL" sz="1800" i="1">
                                  <a:solidFill>
                                    <a:schemeClr val="tx1"/>
                                  </a:solidFill>
                                  <a:effectLst/>
                                  <a:latin typeface="Cambria Math" panose="02040503050406030204" pitchFamily="18" charset="0"/>
                                </a:rPr>
                              </m:ctrlPr>
                            </m:dPr>
                            <m:e>
                              <m:sSub>
                                <m:sSubPr>
                                  <m:ctrlPr>
                                    <a:rPr lang="es-CL" sz="1800" i="1">
                                      <a:solidFill>
                                        <a:schemeClr val="tx1"/>
                                      </a:solidFill>
                                      <a:effectLst/>
                                      <a:latin typeface="Cambria Math" panose="02040503050406030204" pitchFamily="18" charset="0"/>
                                    </a:rPr>
                                  </m:ctrlPr>
                                </m:sSubPr>
                                <m:e>
                                  <m:r>
                                    <a:rPr lang="es-ES"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𝑌</m:t>
                                  </m:r>
                                </m:e>
                                <m:sub>
                                  <m:r>
                                    <a:rPr lang="es-ES"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𝑖𝑘</m:t>
                                  </m:r>
                                </m:sub>
                              </m:sSub>
                              <m:r>
                                <a:rPr lang="es-ES"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e>
                          </m:d>
                        </m:e>
                      </m:func>
                      <m:sSub>
                        <m:sSubPr>
                          <m:ctrlPr>
                            <a:rPr lang="es-CL" sz="1800" i="1">
                              <a:solidFill>
                                <a:schemeClr val="tx1"/>
                              </a:solidFill>
                              <a:effectLst/>
                              <a:latin typeface="Cambria Math" panose="02040503050406030204" pitchFamily="18" charset="0"/>
                            </a:rPr>
                          </m:ctrlPr>
                        </m:sSubPr>
                        <m:e>
                          <m:r>
                            <a:rPr lang="es-ES"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𝑋</m:t>
                          </m:r>
                        </m:e>
                        <m:sub>
                          <m:r>
                            <a:rPr lang="es-ES" sz="24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𝑖𝑘</m:t>
                          </m:r>
                        </m:sub>
                      </m:sSub>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m:t>
                      </m:r>
                      <m:f>
                        <m:fPr>
                          <m:type m:val="lin"/>
                          <m:ctrlPr>
                            <a:rPr lang="es-CL" sz="1800" i="1">
                              <a:solidFill>
                                <a:schemeClr val="tx1"/>
                              </a:solidFill>
                              <a:effectLst/>
                              <a:latin typeface="Cambria Math" panose="02040503050406030204" pitchFamily="18" charset="0"/>
                              <a:ea typeface="Yu Mincho" panose="02020400000000000000" pitchFamily="18" charset="-128"/>
                            </a:rPr>
                          </m:ctrlPr>
                        </m:fPr>
                        <m:num>
                          <m:func>
                            <m:funcPr>
                              <m:ctrlPr>
                                <a:rPr lang="es-CL" sz="1800" i="1">
                                  <a:solidFill>
                                    <a:schemeClr val="tx1"/>
                                  </a:solidFill>
                                  <a:effectLst/>
                                  <a:latin typeface="Cambria Math" panose="02040503050406030204" pitchFamily="18" charset="0"/>
                                  <a:ea typeface="Yu Mincho" panose="02020400000000000000" pitchFamily="18" charset="-128"/>
                                </a:rPr>
                              </m:ctrlPr>
                            </m:funcPr>
                            <m:fName>
                              <m:r>
                                <m:rPr>
                                  <m:sty m:val="p"/>
                                </m:rPr>
                                <a:rPr lang="es-ES" sz="2400">
                                  <a:solidFill>
                                    <a:schemeClr val="tx1"/>
                                  </a:solidFill>
                                  <a:effectLst/>
                                  <a:latin typeface="Cambria Math" panose="02040503050406030204" pitchFamily="18" charset="0"/>
                                  <a:ea typeface="Yu Mincho" panose="02020400000000000000" pitchFamily="18" charset="-128"/>
                                  <a:cs typeface="Arial" panose="020B0604020202020204" pitchFamily="34" charset="0"/>
                                </a:rPr>
                                <m:t>exp</m:t>
                              </m:r>
                            </m:fName>
                            <m:e>
                              <m:d>
                                <m:dPr>
                                  <m:ctrlPr>
                                    <a:rPr lang="es-CL" sz="1800" i="1">
                                      <a:solidFill>
                                        <a:schemeClr val="tx1"/>
                                      </a:solidFill>
                                      <a:effectLst/>
                                      <a:latin typeface="Cambria Math" panose="02040503050406030204" pitchFamily="18" charset="0"/>
                                      <a:ea typeface="Yu Mincho" panose="02020400000000000000" pitchFamily="18" charset="-128"/>
                                    </a:rPr>
                                  </m:ctrlPr>
                                </m:dPr>
                                <m:e>
                                  <m:sSub>
                                    <m:sSubPr>
                                      <m:ctrlPr>
                                        <a:rPr lang="es-CL" sz="1800" i="1">
                                          <a:solidFill>
                                            <a:schemeClr val="tx1"/>
                                          </a:solidFill>
                                          <a:effectLst/>
                                          <a:latin typeface="Cambria Math" panose="02040503050406030204" pitchFamily="18" charset="0"/>
                                          <a:ea typeface="Yu Mincho" panose="02020400000000000000" pitchFamily="18" charset="-128"/>
                                        </a:rPr>
                                      </m:ctrlPr>
                                    </m:sSubPr>
                                    <m:e>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𝛼</m:t>
                                      </m:r>
                                    </m:e>
                                    <m:sub>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𝑖</m:t>
                                      </m:r>
                                    </m:sub>
                                  </m:sSub>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 </m:t>
                                  </m:r>
                                  <m:sSub>
                                    <m:sSubPr>
                                      <m:ctrlPr>
                                        <a:rPr lang="es-CL" sz="1800" i="1">
                                          <a:solidFill>
                                            <a:schemeClr val="tx1"/>
                                          </a:solidFill>
                                          <a:effectLst/>
                                          <a:latin typeface="Cambria Math" panose="02040503050406030204" pitchFamily="18" charset="0"/>
                                          <a:ea typeface="Yu Mincho" panose="02020400000000000000" pitchFamily="18" charset="-128"/>
                                        </a:rPr>
                                      </m:ctrlPr>
                                    </m:sSubPr>
                                    <m:e>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𝑋</m:t>
                                      </m:r>
                                    </m:e>
                                    <m:sub>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𝑖𝑘</m:t>
                                      </m:r>
                                    </m:sub>
                                  </m:sSub>
                                  <m:r>
                                    <a:rPr lang="es-ES" sz="2400" b="1"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𝜷</m:t>
                                  </m:r>
                                </m:e>
                              </m:d>
                            </m:e>
                          </m:func>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 </m:t>
                          </m:r>
                        </m:num>
                        <m:den>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(1+ </m:t>
                          </m:r>
                          <m:func>
                            <m:funcPr>
                              <m:ctrlPr>
                                <a:rPr lang="es-CL" sz="1800" i="1">
                                  <a:solidFill>
                                    <a:schemeClr val="tx1"/>
                                  </a:solidFill>
                                  <a:effectLst/>
                                  <a:latin typeface="Cambria Math" panose="02040503050406030204" pitchFamily="18" charset="0"/>
                                  <a:ea typeface="Yu Mincho" panose="02020400000000000000" pitchFamily="18" charset="-128"/>
                                </a:rPr>
                              </m:ctrlPr>
                            </m:funcPr>
                            <m:fName>
                              <m:r>
                                <m:rPr>
                                  <m:sty m:val="p"/>
                                </m:rPr>
                                <a:rPr lang="es-ES" sz="2400">
                                  <a:solidFill>
                                    <a:schemeClr val="tx1"/>
                                  </a:solidFill>
                                  <a:effectLst/>
                                  <a:latin typeface="Cambria Math" panose="02040503050406030204" pitchFamily="18" charset="0"/>
                                  <a:ea typeface="Yu Mincho" panose="02020400000000000000" pitchFamily="18" charset="-128"/>
                                  <a:cs typeface="Arial" panose="020B0604020202020204" pitchFamily="34" charset="0"/>
                                </a:rPr>
                                <m:t>exp</m:t>
                              </m:r>
                            </m:fName>
                            <m:e>
                              <m:d>
                                <m:dPr>
                                  <m:ctrlPr>
                                    <a:rPr lang="es-CL" sz="1800" i="1">
                                      <a:solidFill>
                                        <a:schemeClr val="tx1"/>
                                      </a:solidFill>
                                      <a:effectLst/>
                                      <a:latin typeface="Cambria Math" panose="02040503050406030204" pitchFamily="18" charset="0"/>
                                      <a:ea typeface="Yu Mincho" panose="02020400000000000000" pitchFamily="18" charset="-128"/>
                                    </a:rPr>
                                  </m:ctrlPr>
                                </m:dPr>
                                <m:e>
                                  <m:sSub>
                                    <m:sSubPr>
                                      <m:ctrlPr>
                                        <a:rPr lang="es-CL" sz="1800" i="1">
                                          <a:solidFill>
                                            <a:schemeClr val="tx1"/>
                                          </a:solidFill>
                                          <a:effectLst/>
                                          <a:latin typeface="Cambria Math" panose="02040503050406030204" pitchFamily="18" charset="0"/>
                                          <a:ea typeface="Yu Mincho" panose="02020400000000000000" pitchFamily="18" charset="-128"/>
                                        </a:rPr>
                                      </m:ctrlPr>
                                    </m:sSubPr>
                                    <m:e>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𝛼</m:t>
                                      </m:r>
                                    </m:e>
                                    <m:sub>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𝑖</m:t>
                                      </m:r>
                                    </m:sub>
                                  </m:sSub>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 </m:t>
                                  </m:r>
                                  <m:sSub>
                                    <m:sSubPr>
                                      <m:ctrlPr>
                                        <a:rPr lang="es-CL" sz="1800" i="1">
                                          <a:solidFill>
                                            <a:schemeClr val="tx1"/>
                                          </a:solidFill>
                                          <a:effectLst/>
                                          <a:latin typeface="Cambria Math" panose="02040503050406030204" pitchFamily="18" charset="0"/>
                                          <a:ea typeface="Yu Mincho" panose="02020400000000000000" pitchFamily="18" charset="-128"/>
                                        </a:rPr>
                                      </m:ctrlPr>
                                    </m:sSubPr>
                                    <m:e>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𝑋</m:t>
                                      </m:r>
                                    </m:e>
                                    <m:sub>
                                      <m:r>
                                        <a:rPr lang="es-ES" sz="2400"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𝑖𝑘</m:t>
                                      </m:r>
                                    </m:sub>
                                  </m:sSub>
                                  <m:r>
                                    <a:rPr lang="es-ES" sz="2400" b="1" i="1">
                                      <a:solidFill>
                                        <a:schemeClr val="tx1"/>
                                      </a:solidFill>
                                      <a:effectLst/>
                                      <a:latin typeface="Cambria Math" panose="02040503050406030204" pitchFamily="18" charset="0"/>
                                      <a:ea typeface="Yu Mincho" panose="02020400000000000000" pitchFamily="18" charset="-128"/>
                                      <a:cs typeface="Arial" panose="020B0604020202020204" pitchFamily="34" charset="0"/>
                                    </a:rPr>
                                    <m:t>𝜷</m:t>
                                  </m:r>
                                </m:e>
                              </m:d>
                            </m:e>
                          </m:func>
                        </m:den>
                      </m:f>
                    </m:oMath>
                  </m:oMathPara>
                </a14:m>
                <a:endParaRPr lang="es-CL"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spcBef>
                    <a:spcPct val="0"/>
                  </a:spcBef>
                  <a:spcAft>
                    <a:spcPts val="1500"/>
                  </a:spcAft>
                  <a:buFont typeface="Arial" panose="020B0604020202020204" pitchFamily="34" charset="0"/>
                  <a:buChar char="•"/>
                  <a:defRPr/>
                </a:pPr>
                <a:endParaRPr lang="es-ES" altLang="es-ES_tradnl" sz="2400" dirty="0">
                  <a:solidFill>
                    <a:schemeClr val="tx1"/>
                  </a:solidFill>
                  <a:latin typeface="+mn-lt"/>
                  <a:ea typeface="Verdana" panose="020B0604030504040204" pitchFamily="34" charset="0"/>
                  <a:cs typeface="Verdana" panose="020B0604030504040204" pitchFamily="34" charset="0"/>
                </a:endParaRPr>
              </a:p>
              <a:p>
                <a:pPr marL="342900" indent="-342900" algn="just">
                  <a:spcBef>
                    <a:spcPct val="0"/>
                  </a:spcBef>
                  <a:spcAft>
                    <a:spcPts val="1500"/>
                  </a:spcAft>
                  <a:buFont typeface="Arial" panose="020B0604020202020204" pitchFamily="34" charset="0"/>
                  <a:buChar char="•"/>
                  <a:defRPr/>
                </a:pPr>
                <a:r>
                  <a:rPr lang="es-ES" altLang="es-ES_tradnl" sz="2400" dirty="0">
                    <a:solidFill>
                      <a:schemeClr val="tx1"/>
                    </a:solidFill>
                    <a:latin typeface="+mn-lt"/>
                    <a:ea typeface="Verdana" panose="020B0604030504040204" pitchFamily="34" charset="0"/>
                    <a:cs typeface="Verdana" panose="020B0604030504040204" pitchFamily="34" charset="0"/>
                  </a:rPr>
                  <a:t>Permite que las constantes </a:t>
                </a:r>
                <a14:m>
                  <m:oMath xmlns:m="http://schemas.openxmlformats.org/officeDocument/2006/math">
                    <m:sSub>
                      <m:sSubPr>
                        <m:ctrlPr>
                          <a:rPr lang="es-CL" sz="2400" i="1" kern="100" smtClean="0">
                            <a:solidFill>
                              <a:schemeClr val="tx1"/>
                            </a:solidFill>
                            <a:effectLst/>
                            <a:latin typeface="Cambria Math" panose="02040503050406030204" pitchFamily="18" charset="0"/>
                            <a:ea typeface="Yu Mincho" panose="020B0400000000000000" pitchFamily="18" charset="-128"/>
                            <a:cs typeface="Arial" panose="020B0604020202020204" pitchFamily="34" charset="0"/>
                          </a:rPr>
                        </m:ctrlPr>
                      </m:sSubPr>
                      <m:e>
                        <m:r>
                          <a:rPr lang="es-ES" sz="2400" i="1" kern="100">
                            <a:solidFill>
                              <a:schemeClr val="tx1"/>
                            </a:solidFill>
                            <a:effectLst/>
                            <a:latin typeface="Cambria Math" panose="02040503050406030204" pitchFamily="18" charset="0"/>
                            <a:ea typeface="Yu Mincho" panose="020B0400000000000000" pitchFamily="18" charset="-128"/>
                            <a:cs typeface="Arial" panose="020B0604020202020204" pitchFamily="34" charset="0"/>
                          </a:rPr>
                          <m:t>𝛼</m:t>
                        </m:r>
                      </m:e>
                      <m:sub>
                        <m:r>
                          <a:rPr lang="es-ES" sz="2400" i="1" kern="100">
                            <a:solidFill>
                              <a:schemeClr val="tx1"/>
                            </a:solidFill>
                            <a:effectLst/>
                            <a:latin typeface="Cambria Math" panose="02040503050406030204" pitchFamily="18" charset="0"/>
                            <a:ea typeface="Yu Mincho" panose="020B0400000000000000" pitchFamily="18" charset="-128"/>
                            <a:cs typeface="Arial" panose="020B0604020202020204" pitchFamily="34" charset="0"/>
                          </a:rPr>
                          <m:t>𝑖</m:t>
                        </m:r>
                      </m:sub>
                    </m:sSub>
                    <m:r>
                      <a:rPr lang="es-ES" sz="2400" i="1" kern="100">
                        <a:solidFill>
                          <a:schemeClr val="tx1"/>
                        </a:solidFill>
                        <a:effectLst/>
                        <a:latin typeface="Cambria Math" panose="02040503050406030204" pitchFamily="18" charset="0"/>
                        <a:ea typeface="Yu Mincho" panose="020B0400000000000000" pitchFamily="18" charset="-128"/>
                        <a:cs typeface="Arial" panose="020B0604020202020204" pitchFamily="34" charset="0"/>
                      </a:rPr>
                      <m:t> </m:t>
                    </m:r>
                  </m:oMath>
                </a14:m>
                <a:r>
                  <a:rPr lang="es-ES" altLang="es-ES_tradnl" sz="2400" dirty="0">
                    <a:solidFill>
                      <a:schemeClr val="tx1"/>
                    </a:solidFill>
                    <a:latin typeface="+mn-lt"/>
                    <a:ea typeface="Verdana" panose="020B0604030504040204" pitchFamily="34" charset="0"/>
                    <a:cs typeface="Verdana" panose="020B0604030504040204" pitchFamily="34" charset="0"/>
                  </a:rPr>
                  <a:t>sean distintas para cada entidad o estrato k (IES).</a:t>
                </a:r>
              </a:p>
            </p:txBody>
          </p:sp>
        </mc:Choice>
        <mc:Fallback xmlns="">
          <p:sp>
            <p:nvSpPr>
              <p:cNvPr id="8" name="CuadroTexto 7">
                <a:extLst>
                  <a:ext uri="{FF2B5EF4-FFF2-40B4-BE49-F238E27FC236}">
                    <a16:creationId xmlns:a16="http://schemas.microsoft.com/office/drawing/2014/main" id="{898D6BCB-1F5E-F2CD-B507-E7994317DB98}"/>
                  </a:ext>
                </a:extLst>
              </p:cNvPr>
              <p:cNvSpPr txBox="1">
                <a:spLocks noRot="1" noChangeAspect="1" noMove="1" noResize="1" noEditPoints="1" noAdjustHandles="1" noChangeArrowheads="1" noChangeShapeType="1" noTextEdit="1"/>
              </p:cNvSpPr>
              <p:nvPr/>
            </p:nvSpPr>
            <p:spPr bwMode="auto">
              <a:xfrm>
                <a:off x="777694" y="1859701"/>
                <a:ext cx="10416487" cy="3639458"/>
              </a:xfrm>
              <a:prstGeom prst="rect">
                <a:avLst/>
              </a:prstGeom>
              <a:blipFill>
                <a:blip r:embed="rId4"/>
                <a:stretch>
                  <a:fillRect l="-1698" t="-1340" r="-937" b="-28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sp>
        <p:nvSpPr>
          <p:cNvPr id="9" name="Subtítulo 2">
            <a:extLst>
              <a:ext uri="{FF2B5EF4-FFF2-40B4-BE49-F238E27FC236}">
                <a16:creationId xmlns:a16="http://schemas.microsoft.com/office/drawing/2014/main" id="{F9F9C5C9-D0BB-61F6-09BF-25E67B2ACFFE}"/>
              </a:ext>
            </a:extLst>
          </p:cNvPr>
          <p:cNvSpPr txBox="1">
            <a:spLocks/>
          </p:cNvSpPr>
          <p:nvPr/>
        </p:nvSpPr>
        <p:spPr>
          <a:xfrm>
            <a:off x="777695" y="673068"/>
            <a:ext cx="9539471"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Modelo de regresión logística condicional</a:t>
            </a:r>
            <a:endParaRPr lang="es-ES" sz="3200" dirty="0">
              <a:solidFill>
                <a:srgbClr val="0F44A3"/>
              </a:solidFill>
              <a:latin typeface="Verdana"/>
              <a:ea typeface="Verdana"/>
            </a:endParaRPr>
          </a:p>
        </p:txBody>
      </p:sp>
    </p:spTree>
    <p:extLst>
      <p:ext uri="{BB962C8B-B14F-4D97-AF65-F5344CB8AC3E}">
        <p14:creationId xmlns:p14="http://schemas.microsoft.com/office/powerpoint/2010/main" val="5703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4408DE1-EF45-B1EE-9519-A293D9BC009A}"/>
            </a:ext>
          </a:extLst>
        </p:cNvPr>
        <p:cNvGrpSpPr/>
        <p:nvPr/>
      </p:nvGrpSpPr>
      <p:grpSpPr>
        <a:xfrm>
          <a:off x="0" y="0"/>
          <a:ext cx="0" cy="0"/>
          <a:chOff x="0" y="0"/>
          <a:chExt cx="0" cy="0"/>
        </a:xfrm>
      </p:grpSpPr>
      <p:sp>
        <p:nvSpPr>
          <p:cNvPr id="4" name="Subtítulo 2">
            <a:extLst>
              <a:ext uri="{FF2B5EF4-FFF2-40B4-BE49-F238E27FC236}">
                <a16:creationId xmlns:a16="http://schemas.microsoft.com/office/drawing/2014/main" id="{852B9B99-A16D-5E09-BD64-A91440047A18}"/>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1" i="0" u="none" strike="noStrike" kern="1200" cap="none" spc="0" normalizeH="0" baseline="0" noProof="0">
              <a:ln>
                <a:noFill/>
              </a:ln>
              <a:solidFill>
                <a:srgbClr val="44546A"/>
              </a:solidFill>
              <a:effectLst/>
              <a:uLnTx/>
              <a:uFillTx/>
              <a:latin typeface="Arial" charset="0"/>
              <a:ea typeface="Arial" charset="0"/>
              <a:cs typeface="Arial" charset="0"/>
            </a:endParaRPr>
          </a:p>
        </p:txBody>
      </p:sp>
      <p:sp>
        <p:nvSpPr>
          <p:cNvPr id="6" name="Subtítulo 2">
            <a:extLst>
              <a:ext uri="{FF2B5EF4-FFF2-40B4-BE49-F238E27FC236}">
                <a16:creationId xmlns:a16="http://schemas.microsoft.com/office/drawing/2014/main" id="{6FE36686-FD88-3500-6A80-8BB65F847572}"/>
              </a:ext>
            </a:extLst>
          </p:cNvPr>
          <p:cNvSpPr txBox="1">
            <a:spLocks/>
          </p:cNvSpPr>
          <p:nvPr/>
        </p:nvSpPr>
        <p:spPr>
          <a:xfrm>
            <a:off x="7360644" y="6272328"/>
            <a:ext cx="4480835" cy="246221"/>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Métodos / </a:t>
            </a:r>
            <a:r>
              <a:rPr lang="es-ES" sz="1600" b="1" dirty="0">
                <a:solidFill>
                  <a:srgbClr val="0F44A3"/>
                </a:solidFill>
                <a:latin typeface="Calibri"/>
                <a:ea typeface="Verdana"/>
                <a:cs typeface="Calibri"/>
              </a:rPr>
              <a:t>Plan de Análisis</a:t>
            </a:r>
          </a:p>
        </p:txBody>
      </p:sp>
      <p:sp>
        <p:nvSpPr>
          <p:cNvPr id="2" name="Subtítulo 2">
            <a:extLst>
              <a:ext uri="{FF2B5EF4-FFF2-40B4-BE49-F238E27FC236}">
                <a16:creationId xmlns:a16="http://schemas.microsoft.com/office/drawing/2014/main" id="{1ADFA11A-00FC-A126-46F5-0118FCCE3880}"/>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pic>
        <p:nvPicPr>
          <p:cNvPr id="7" name="Imagen 4">
            <a:extLst>
              <a:ext uri="{FF2B5EF4-FFF2-40B4-BE49-F238E27FC236}">
                <a16:creationId xmlns:a16="http://schemas.microsoft.com/office/drawing/2014/main" id="{0C24A023-B1D4-2725-B4C1-02B7F743AD2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77694" y="0"/>
            <a:ext cx="2391918" cy="13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ítulo 2">
            <a:extLst>
              <a:ext uri="{FF2B5EF4-FFF2-40B4-BE49-F238E27FC236}">
                <a16:creationId xmlns:a16="http://schemas.microsoft.com/office/drawing/2014/main" id="{AD713C70-DE7C-8168-060B-A0CB8E27150F}"/>
              </a:ext>
            </a:extLst>
          </p:cNvPr>
          <p:cNvSpPr txBox="1">
            <a:spLocks/>
          </p:cNvSpPr>
          <p:nvPr/>
        </p:nvSpPr>
        <p:spPr>
          <a:xfrm>
            <a:off x="777695" y="673068"/>
            <a:ext cx="9246121"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Modelo Diferencias en Diferencias (</a:t>
            </a:r>
            <a:r>
              <a:rPr lang="es-ES" sz="3200" b="1" dirty="0" err="1">
                <a:solidFill>
                  <a:srgbClr val="0F44A3"/>
                </a:solidFill>
                <a:latin typeface="Verdana"/>
                <a:ea typeface="Verdana"/>
              </a:rPr>
              <a:t>DiD</a:t>
            </a:r>
            <a:r>
              <a:rPr lang="es-ES" sz="3200" b="1" dirty="0">
                <a:solidFill>
                  <a:srgbClr val="0F44A3"/>
                </a:solidFill>
                <a:latin typeface="Verdana"/>
                <a:ea typeface="Verdana"/>
              </a:rPr>
              <a:t>)</a:t>
            </a:r>
            <a:endParaRPr lang="es-ES" sz="3200" dirty="0">
              <a:solidFill>
                <a:srgbClr val="0F44A3"/>
              </a:solidFill>
              <a:latin typeface="Verdana"/>
              <a:ea typeface="Verdana"/>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1AFDCAC0-EDAC-1397-9E26-C45343D76B55}"/>
                  </a:ext>
                </a:extLst>
              </p:cNvPr>
              <p:cNvSpPr txBox="1">
                <a:spLocks noChangeArrowheads="1"/>
              </p:cNvSpPr>
              <p:nvPr/>
            </p:nvSpPr>
            <p:spPr bwMode="auto">
              <a:xfrm>
                <a:off x="777694" y="1392318"/>
                <a:ext cx="10416487" cy="43935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rIns="90000">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9pPr>
              </a:lstStyle>
              <a:p>
                <a:pPr marL="342900" indent="-342900" algn="just">
                  <a:spcBef>
                    <a:spcPct val="0"/>
                  </a:spcBef>
                  <a:spcAft>
                    <a:spcPts val="1500"/>
                  </a:spcAft>
                  <a:defRPr/>
                </a:pPr>
                <a:r>
                  <a:rPr lang="es-ES" altLang="es-ES_tradnl" sz="2400" dirty="0">
                    <a:solidFill>
                      <a:schemeClr val="tx1"/>
                    </a:solidFill>
                    <a:latin typeface="+mn-lt"/>
                    <a:ea typeface="Verdana" panose="020B0604030504040204" pitchFamily="34" charset="0"/>
                    <a:cs typeface="Verdana" panose="020B0604030504040204" pitchFamily="34" charset="0"/>
                  </a:rPr>
                  <a:t>Modelo cuasiexperimental: grupo de intervención y grupo de control, con intervención en un solo momento del tiempo. </a:t>
                </a:r>
              </a:p>
              <a:p>
                <a:pPr marL="342900" indent="-342900" algn="just">
                  <a:spcBef>
                    <a:spcPct val="0"/>
                  </a:spcBef>
                  <a:spcAft>
                    <a:spcPts val="1500"/>
                  </a:spcAft>
                  <a:defRPr/>
                </a:pPr>
                <a:r>
                  <a:rPr lang="es-ES" altLang="es-ES_tradnl" sz="2400" dirty="0">
                    <a:solidFill>
                      <a:schemeClr val="tx1"/>
                    </a:solidFill>
                    <a:latin typeface="+mn-lt"/>
                    <a:ea typeface="Verdana" panose="020B0604030504040204" pitchFamily="34" charset="0"/>
                    <a:cs typeface="Verdana" panose="020B0604030504040204" pitchFamily="34" charset="0"/>
                  </a:rPr>
                  <a:t>Contrafactual en base a datos observacionales bajo supuestos. </a:t>
                </a:r>
              </a:p>
              <a:p>
                <a:pPr marL="342900" indent="-342900" algn="just">
                  <a:spcBef>
                    <a:spcPct val="0"/>
                  </a:spcBef>
                  <a:spcAft>
                    <a:spcPts val="1500"/>
                  </a:spcAft>
                  <a:defRPr/>
                </a:pPr>
                <a:r>
                  <a:rPr lang="es-ES" altLang="es-ES_tradnl" sz="2400" dirty="0">
                    <a:solidFill>
                      <a:schemeClr val="tx1"/>
                    </a:solidFill>
                    <a:latin typeface="+mn-lt"/>
                    <a:ea typeface="Verdana" panose="020B0604030504040204" pitchFamily="34" charset="0"/>
                    <a:cs typeface="Verdana" panose="020B0604030504040204" pitchFamily="34" charset="0"/>
                  </a:rPr>
                  <a:t>Admite diferencias previas controladas con covariables</a:t>
                </a:r>
              </a:p>
              <a:p>
                <a:pPr marL="342900" indent="-342900" algn="just">
                  <a:spcBef>
                    <a:spcPct val="0"/>
                  </a:spcBef>
                  <a:spcAft>
                    <a:spcPts val="1500"/>
                  </a:spcAft>
                  <a:buFont typeface="Arial" panose="020B0604020202020204" pitchFamily="34" charset="0"/>
                  <a:buChar char="•"/>
                  <a:defRPr/>
                </a:pPr>
                <a:r>
                  <a:rPr lang="es-ES" altLang="es-ES_tradnl" sz="2400" dirty="0">
                    <a:solidFill>
                      <a:schemeClr val="tx1"/>
                    </a:solidFill>
                    <a:latin typeface="+mn-lt"/>
                    <a:ea typeface="Verdana" panose="020B0604030504040204" pitchFamily="34" charset="0"/>
                    <a:cs typeface="Verdana" panose="020B0604030504040204" pitchFamily="34" charset="0"/>
                  </a:rPr>
                  <a:t>Modelo  definido por:</a:t>
                </a:r>
              </a:p>
              <a:p>
                <a:pPr algn="just">
                  <a:spcBef>
                    <a:spcPct val="0"/>
                  </a:spcBef>
                  <a:spcAft>
                    <a:spcPts val="1500"/>
                  </a:spcAft>
                  <a:buNone/>
                  <a:defRPr/>
                </a:pPr>
                <a14:m>
                  <m:oMathPara xmlns:m="http://schemas.openxmlformats.org/officeDocument/2006/math">
                    <m:oMathParaPr>
                      <m:jc m:val="center"/>
                    </m:oMathParaPr>
                    <m:oMath xmlns:m="http://schemas.openxmlformats.org/officeDocument/2006/math">
                      <m:r>
                        <a:rPr lang="es-CL" sz="2400" i="1" smtClean="0">
                          <a:solidFill>
                            <a:schemeClr val="tx1"/>
                          </a:solidFill>
                          <a:effectLst/>
                          <a:latin typeface="Cambria Math" panose="02040503050406030204" pitchFamily="18" charset="0"/>
                          <a:ea typeface="Aptos" panose="020B0004020202020204" pitchFamily="34" charset="0"/>
                          <a:cs typeface="Calibri" panose="020F0502020204030204" pitchFamily="34" charset="0"/>
                        </a:rPr>
                        <m:t>𝑦</m:t>
                      </m:r>
                      <m:r>
                        <a:rPr lang="es-CL" sz="2400" i="1" smtClean="0">
                          <a:solidFill>
                            <a:schemeClr val="tx1"/>
                          </a:solidFill>
                          <a:effectLst/>
                          <a:latin typeface="Cambria Math" panose="02040503050406030204" pitchFamily="18" charset="0"/>
                          <a:ea typeface="Aptos" panose="020B0004020202020204" pitchFamily="34" charset="0"/>
                          <a:cs typeface="Calibri" panose="020F0502020204030204" pitchFamily="34" charset="0"/>
                        </a:rPr>
                        <m:t>=</m:t>
                      </m:r>
                      <m:sSub>
                        <m:sSubPr>
                          <m:ctrlPr>
                            <a:rPr lang="es-ES" sz="2400" i="1">
                              <a:solidFill>
                                <a:schemeClr val="tx1"/>
                              </a:solidFill>
                              <a:effectLst/>
                              <a:latin typeface="Cambria Math" panose="02040503050406030204" pitchFamily="18" charset="0"/>
                              <a:cs typeface="Calibri" panose="020F0502020204030204" pitchFamily="34" charset="0"/>
                            </a:rPr>
                          </m:ctrlPr>
                        </m:sSubPr>
                        <m:e>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𝛽</m:t>
                          </m:r>
                        </m:e>
                        <m: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0</m:t>
                          </m:r>
                        </m:sub>
                      </m:s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 </m:t>
                      </m:r>
                      <m:sSub>
                        <m:sSubPr>
                          <m:ctrlPr>
                            <a:rPr lang="es-ES" sz="2400" i="1">
                              <a:solidFill>
                                <a:schemeClr val="tx1"/>
                              </a:solidFill>
                              <a:effectLst/>
                              <a:latin typeface="Cambria Math" panose="02040503050406030204" pitchFamily="18" charset="0"/>
                              <a:cs typeface="Calibri" panose="020F0502020204030204" pitchFamily="34" charset="0"/>
                            </a:rPr>
                          </m:ctrlPr>
                        </m:sSubPr>
                        <m:e>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𝛽</m:t>
                          </m:r>
                        </m:e>
                        <m: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1</m:t>
                          </m:r>
                        </m:sub>
                      </m:s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𝑃𝑜𝑠𝑡</m:t>
                      </m:r>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m:t>
                      </m:r>
                      <m:sSub>
                        <m:sSubPr>
                          <m:ctrlPr>
                            <a:rPr lang="es-ES" sz="2400" i="1">
                              <a:solidFill>
                                <a:schemeClr val="tx1"/>
                              </a:solidFill>
                              <a:effectLst/>
                              <a:latin typeface="Cambria Math" panose="02040503050406030204" pitchFamily="18" charset="0"/>
                              <a:cs typeface="Calibri" panose="020F0502020204030204" pitchFamily="34" charset="0"/>
                            </a:rPr>
                          </m:ctrlPr>
                        </m:sSubPr>
                        <m:e>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𝛽</m:t>
                          </m:r>
                        </m:e>
                        <m: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2</m:t>
                          </m:r>
                        </m:sub>
                      </m:s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𝐼𝑛𝑡</m:t>
                      </m:r>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m:t>
                      </m:r>
                      <m:sSub>
                        <m:sSubPr>
                          <m:ctrlPr>
                            <a:rPr lang="es-ES" sz="2400" i="1">
                              <a:solidFill>
                                <a:schemeClr val="tx1"/>
                              </a:solidFill>
                              <a:effectLst/>
                              <a:latin typeface="Cambria Math" panose="02040503050406030204" pitchFamily="18" charset="0"/>
                              <a:cs typeface="Calibri" panose="020F0502020204030204" pitchFamily="34" charset="0"/>
                            </a:rPr>
                          </m:ctrlPr>
                        </m:sSubPr>
                        <m:e>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𝛽</m:t>
                          </m:r>
                        </m:e>
                        <m: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3</m:t>
                          </m:r>
                        </m:sub>
                      </m:sSub>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𝑃𝑜𝑠𝑡</m:t>
                      </m:r>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 </m:t>
                      </m:r>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𝑋</m:t>
                      </m:r>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 </m:t>
                      </m:r>
                      <m:r>
                        <a:rPr lang="es-CL" sz="2400" i="1">
                          <a:solidFill>
                            <a:schemeClr val="tx1"/>
                          </a:solidFill>
                          <a:effectLst/>
                          <a:latin typeface="Cambria Math" panose="02040503050406030204" pitchFamily="18" charset="0"/>
                          <a:ea typeface="Aptos" panose="020B0004020202020204" pitchFamily="34" charset="0"/>
                          <a:cs typeface="Calibri" panose="020F0502020204030204" pitchFamily="34" charset="0"/>
                        </a:rPr>
                        <m:t>𝐼𝑛𝑡</m:t>
                      </m:r>
                    </m:oMath>
                  </m:oMathPara>
                </a14:m>
                <a:endParaRPr lang="es-ES" altLang="es-ES_tradnl" sz="3200" dirty="0">
                  <a:solidFill>
                    <a:schemeClr val="tx1"/>
                  </a:solidFill>
                  <a:latin typeface="+mn-lt"/>
                  <a:ea typeface="Verdana" panose="020B0604030504040204" pitchFamily="34" charset="0"/>
                  <a:cs typeface="Verdana" panose="020B0604030504040204" pitchFamily="34" charset="0"/>
                </a:endParaRPr>
              </a:p>
              <a:p>
                <a:pPr marL="342900" indent="-342900" algn="just">
                  <a:spcBef>
                    <a:spcPct val="0"/>
                  </a:spcBef>
                  <a:spcAft>
                    <a:spcPts val="1500"/>
                  </a:spcAft>
                  <a:buFont typeface="Arial" panose="020B0604020202020204" pitchFamily="34" charset="0"/>
                  <a:buChar char="•"/>
                  <a:defRPr/>
                </a:pPr>
                <a:r>
                  <a:rPr lang="es-ES" altLang="es-ES_tradnl" sz="2400" dirty="0">
                    <a:solidFill>
                      <a:schemeClr val="tx1"/>
                    </a:solidFill>
                    <a:latin typeface="+mn-lt"/>
                    <a:ea typeface="Verdana" panose="020B0604030504040204" pitchFamily="34" charset="0"/>
                    <a:cs typeface="Verdana" panose="020B0604030504040204" pitchFamily="34" charset="0"/>
                  </a:rPr>
                  <a:t>Uso de regresión log logística complementaria</a:t>
                </a:r>
              </a:p>
              <a:p>
                <a:pPr algn="just">
                  <a:spcBef>
                    <a:spcPct val="0"/>
                  </a:spcBef>
                  <a:spcAft>
                    <a:spcPts val="1500"/>
                  </a:spcAft>
                  <a:buNone/>
                  <a:defRPr/>
                </a:pPr>
                <a14:m>
                  <m:oMathPara xmlns:m="http://schemas.openxmlformats.org/officeDocument/2006/math">
                    <m:oMathParaPr>
                      <m:jc m:val="centerGroup"/>
                    </m:oMathParaPr>
                    <m:oMath xmlns:m="http://schemas.openxmlformats.org/officeDocument/2006/math">
                      <m:func>
                        <m:funcPr>
                          <m:ctrlPr>
                            <a:rPr lang="es-ES" sz="2400" i="1" kern="100" smtClean="0">
                              <a:solidFill>
                                <a:schemeClr val="tx1"/>
                              </a:solidFill>
                              <a:effectLst/>
                              <a:latin typeface="Cambria Math" panose="02040503050406030204" pitchFamily="18" charset="0"/>
                              <a:ea typeface="Aptos" panose="020B0004020202020204" pitchFamily="34" charset="0"/>
                              <a:cs typeface="Arial" panose="020B0604020202020204" pitchFamily="34" charset="0"/>
                            </a:rPr>
                          </m:ctrlPr>
                        </m:funcPr>
                        <m:fName>
                          <m:r>
                            <m:rPr>
                              <m:sty m:val="p"/>
                            </m:rPr>
                            <a:rPr lang="es-ES" sz="2400"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t>P</m:t>
                          </m:r>
                        </m:fName>
                        <m:e>
                          <m:d>
                            <m:dPr>
                              <m:endChr m:val="|"/>
                              <m:ctrlP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ctrlPr>
                            </m:dPr>
                            <m:e>
                              <m:sSub>
                                <m:sSubPr>
                                  <m:ctrlP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ctrlPr>
                                </m:sSubPr>
                                <m:e>
                                  <m: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t>𝑌</m:t>
                                  </m:r>
                                </m:e>
                                <m:sub>
                                  <m: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t>𝑖</m:t>
                                  </m:r>
                                </m:sub>
                              </m:sSub>
                              <m: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t>=1</m:t>
                              </m:r>
                            </m:e>
                          </m:d>
                        </m:e>
                      </m:func>
                      <m:sSub>
                        <m:sSubPr>
                          <m:ctrlP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ctrlPr>
                        </m:sSubPr>
                        <m:e>
                          <m: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t>𝑋</m:t>
                          </m:r>
                        </m:e>
                        <m:sub>
                          <m:r>
                            <a:rPr lang="es-ES" sz="24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t>𝑖</m:t>
                          </m:r>
                        </m:sub>
                      </m:sSub>
                      <m: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m:t>
                      </m:r>
                      <m:func>
                        <m:funcPr>
                          <m:ctrlP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ctrlPr>
                        </m:funcPr>
                        <m:fName>
                          <m:r>
                            <a:rPr lang="es-ES" sz="2400"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1</m:t>
                          </m:r>
                          <m: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m:t>
                          </m:r>
                          <m:r>
                            <m:rPr>
                              <m:sty m:val="p"/>
                            </m:rPr>
                            <a:rPr lang="es-ES" sz="2400"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exp</m:t>
                          </m:r>
                          <m:r>
                            <a:rPr lang="es-ES" sz="2400"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m:t>
                          </m:r>
                          <m: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m:t>
                          </m:r>
                          <m:r>
                            <m:rPr>
                              <m:sty m:val="p"/>
                            </m:rPr>
                            <a:rPr lang="es-ES" sz="2400"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exp</m:t>
                          </m:r>
                        </m:fName>
                        <m:e>
                          <m:d>
                            <m:dPr>
                              <m:ctrlP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ctrlPr>
                            </m:dPr>
                            <m:e>
                              <m:sSub>
                                <m:sSubPr>
                                  <m:ctrlP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ctrlPr>
                                </m:sSubPr>
                                <m:e>
                                  <m: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𝑋</m:t>
                                  </m:r>
                                </m:e>
                                <m:sub>
                                  <m: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𝑖</m:t>
                                  </m:r>
                                </m:sub>
                              </m:sSub>
                              <m:r>
                                <a:rPr lang="es-ES" sz="2400" b="1"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𝜷</m:t>
                              </m:r>
                            </m:e>
                          </m:d>
                          <m:r>
                            <a:rPr lang="es-ES" sz="2400" i="1" kern="100">
                              <a:solidFill>
                                <a:schemeClr val="tx1"/>
                              </a:solidFill>
                              <a:effectLst/>
                              <a:latin typeface="Cambria Math" panose="02040503050406030204" pitchFamily="18" charset="0"/>
                              <a:ea typeface="Yu Gothic" panose="020B0400000000000000" pitchFamily="34" charset="-128"/>
                              <a:cs typeface="Arial" panose="020B0604020202020204" pitchFamily="34" charset="0"/>
                            </a:rPr>
                            <m:t>)</m:t>
                          </m:r>
                        </m:e>
                      </m:func>
                    </m:oMath>
                  </m:oMathPara>
                </a14:m>
                <a:endParaRPr lang="es-ES" altLang="es-ES_tradnl" sz="2400" dirty="0">
                  <a:solidFill>
                    <a:schemeClr val="tx1"/>
                  </a:solidFill>
                  <a:latin typeface="+mn-lt"/>
                  <a:ea typeface="Verdana" panose="020B0604030504040204" pitchFamily="34" charset="0"/>
                  <a:cs typeface="Verdana" panose="020B0604030504040204" pitchFamily="34" charset="0"/>
                </a:endParaRPr>
              </a:p>
            </p:txBody>
          </p:sp>
        </mc:Choice>
        <mc:Fallback xmlns="">
          <p:sp>
            <p:nvSpPr>
              <p:cNvPr id="3" name="CuadroTexto 2">
                <a:extLst>
                  <a:ext uri="{FF2B5EF4-FFF2-40B4-BE49-F238E27FC236}">
                    <a16:creationId xmlns:a16="http://schemas.microsoft.com/office/drawing/2014/main" id="{1AFDCAC0-EDAC-1397-9E26-C45343D76B55}"/>
                  </a:ext>
                </a:extLst>
              </p:cNvPr>
              <p:cNvSpPr txBox="1">
                <a:spLocks noRot="1" noChangeAspect="1" noMove="1" noResize="1" noEditPoints="1" noAdjustHandles="1" noChangeArrowheads="1" noChangeShapeType="1" noTextEdit="1"/>
              </p:cNvSpPr>
              <p:nvPr/>
            </p:nvSpPr>
            <p:spPr bwMode="auto">
              <a:xfrm>
                <a:off x="777694" y="1392318"/>
                <a:ext cx="10416487" cy="4393510"/>
              </a:xfrm>
              <a:prstGeom prst="rect">
                <a:avLst/>
              </a:prstGeom>
              <a:blipFill>
                <a:blip r:embed="rId5"/>
                <a:stretch>
                  <a:fillRect l="-1698" t="-1110" r="-9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noFill/>
                  </a:rPr>
                  <a:t> </a:t>
                </a:r>
              </a:p>
            </p:txBody>
          </p:sp>
        </mc:Fallback>
      </mc:AlternateContent>
    </p:spTree>
    <p:extLst>
      <p:ext uri="{BB962C8B-B14F-4D97-AF65-F5344CB8AC3E}">
        <p14:creationId xmlns:p14="http://schemas.microsoft.com/office/powerpoint/2010/main" val="156712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72F8CDB1-C3E4-41B1-B2DC-70578502C1CF}"/>
              </a:ext>
            </a:extLst>
          </p:cNvPr>
          <p:cNvSpPr txBox="1">
            <a:spLocks/>
          </p:cNvSpPr>
          <p:nvPr/>
        </p:nvSpPr>
        <p:spPr>
          <a:xfrm>
            <a:off x="5286668" y="1531231"/>
            <a:ext cx="1618665" cy="147732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9600">
                <a:solidFill>
                  <a:srgbClr val="0F44A3"/>
                </a:solidFill>
                <a:latin typeface="Verdana" panose="020B0604030504040204" pitchFamily="34" charset="0"/>
                <a:ea typeface="Verdana" panose="020B0604030504040204" pitchFamily="34" charset="0"/>
                <a:cs typeface="Verdana" panose="020B0604030504040204" pitchFamily="34" charset="0"/>
              </a:rPr>
              <a:t>5</a:t>
            </a:r>
          </a:p>
        </p:txBody>
      </p:sp>
      <p:pic>
        <p:nvPicPr>
          <p:cNvPr id="6" name="Imagen 5" descr="Imagen que contiene dibujo, tabla&#10;&#10;Descripción generada automáticamente">
            <a:extLst>
              <a:ext uri="{FF2B5EF4-FFF2-40B4-BE49-F238E27FC236}">
                <a16:creationId xmlns:a16="http://schemas.microsoft.com/office/drawing/2014/main" id="{4751B0F0-3902-D8A1-B14B-E2CE21F5A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72700" y="607737"/>
            <a:ext cx="1790700" cy="1371600"/>
          </a:xfrm>
          <a:prstGeom prst="rect">
            <a:avLst/>
          </a:prstGeom>
        </p:spPr>
      </p:pic>
      <p:pic>
        <p:nvPicPr>
          <p:cNvPr id="7" name="Imagen 6" descr="Icono&#10;&#10;Descripción generada automáticamente">
            <a:extLst>
              <a:ext uri="{FF2B5EF4-FFF2-40B4-BE49-F238E27FC236}">
                <a16:creationId xmlns:a16="http://schemas.microsoft.com/office/drawing/2014/main" id="{0BA44F98-1890-3097-F047-748B28A2C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519449"/>
            <a:ext cx="3289300" cy="1981200"/>
          </a:xfrm>
          <a:prstGeom prst="rect">
            <a:avLst/>
          </a:prstGeom>
        </p:spPr>
      </p:pic>
      <p:sp>
        <p:nvSpPr>
          <p:cNvPr id="2" name="Subtítulo 2">
            <a:extLst>
              <a:ext uri="{FF2B5EF4-FFF2-40B4-BE49-F238E27FC236}">
                <a16:creationId xmlns:a16="http://schemas.microsoft.com/office/drawing/2014/main" id="{7431806A-608A-F044-2136-5B836770FCDD}"/>
              </a:ext>
            </a:extLst>
          </p:cNvPr>
          <p:cNvSpPr txBox="1">
            <a:spLocks/>
          </p:cNvSpPr>
          <p:nvPr/>
        </p:nvSpPr>
        <p:spPr>
          <a:xfrm>
            <a:off x="2535992" y="3705999"/>
            <a:ext cx="7120016" cy="55399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3600" b="1" dirty="0">
                <a:solidFill>
                  <a:srgbClr val="0F44A3"/>
                </a:solidFill>
                <a:latin typeface="Verdana"/>
                <a:ea typeface="Verdana"/>
                <a:cs typeface="Verdana" panose="020B0604030504040204" pitchFamily="34" charset="0"/>
              </a:rPr>
              <a:t>Resultados​</a:t>
            </a:r>
            <a:endParaRPr lang="es-ES" sz="36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750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B1032B-16FB-B24F-2957-7258A850F290}"/>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4CC9E9F6-5DC9-9344-D4DE-7DBCDFAAB1A4}"/>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3" name="Subtítulo 2">
            <a:extLst>
              <a:ext uri="{FF2B5EF4-FFF2-40B4-BE49-F238E27FC236}">
                <a16:creationId xmlns:a16="http://schemas.microsoft.com/office/drawing/2014/main" id="{03B4AE2D-8381-F8F2-C4CD-42006E044C28}"/>
              </a:ext>
            </a:extLst>
          </p:cNvPr>
          <p:cNvSpPr txBox="1">
            <a:spLocks/>
          </p:cNvSpPr>
          <p:nvPr/>
        </p:nvSpPr>
        <p:spPr>
          <a:xfrm>
            <a:off x="777695" y="709927"/>
            <a:ext cx="7813036" cy="430887"/>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rgbClr val="0F44A3"/>
                </a:solidFill>
                <a:latin typeface="Verdana"/>
                <a:ea typeface="Verdana"/>
              </a:rPr>
              <a:t>Estructura de Ingresos en Sistema​ IES</a:t>
            </a:r>
            <a:endParaRPr lang="es-ES" sz="2800" dirty="0">
              <a:solidFill>
                <a:srgbClr val="0F44A3"/>
              </a:solidFill>
              <a:latin typeface="Verdana"/>
              <a:ea typeface="Verdana"/>
            </a:endParaRPr>
          </a:p>
        </p:txBody>
      </p:sp>
      <p:pic>
        <p:nvPicPr>
          <p:cNvPr id="4" name="Imagen 3">
            <a:extLst>
              <a:ext uri="{FF2B5EF4-FFF2-40B4-BE49-F238E27FC236}">
                <a16:creationId xmlns:a16="http://schemas.microsoft.com/office/drawing/2014/main" id="{B0B06AC6-10EA-D1E9-1219-5DD9ECA76135}"/>
              </a:ext>
            </a:extLst>
          </p:cNvPr>
          <p:cNvPicPr>
            <a:picLocks noChangeAspect="1"/>
          </p:cNvPicPr>
          <p:nvPr/>
        </p:nvPicPr>
        <p:blipFill>
          <a:blip r:embed="rId4"/>
          <a:stretch>
            <a:fillRect/>
          </a:stretch>
        </p:blipFill>
        <p:spPr>
          <a:xfrm>
            <a:off x="1671777" y="1546888"/>
            <a:ext cx="6651534" cy="4680000"/>
          </a:xfrm>
          <a:prstGeom prst="rect">
            <a:avLst/>
          </a:prstGeom>
        </p:spPr>
      </p:pic>
      <p:grpSp>
        <p:nvGrpSpPr>
          <p:cNvPr id="5" name="Grupo 4">
            <a:extLst>
              <a:ext uri="{FF2B5EF4-FFF2-40B4-BE49-F238E27FC236}">
                <a16:creationId xmlns:a16="http://schemas.microsoft.com/office/drawing/2014/main" id="{10F30F3E-1446-5880-81A6-9A65EA07B285}"/>
              </a:ext>
            </a:extLst>
          </p:cNvPr>
          <p:cNvGrpSpPr/>
          <p:nvPr/>
        </p:nvGrpSpPr>
        <p:grpSpPr>
          <a:xfrm>
            <a:off x="8374480" y="2208295"/>
            <a:ext cx="1852958" cy="2520000"/>
            <a:chOff x="8374480" y="2208296"/>
            <a:chExt cx="1852958" cy="2638425"/>
          </a:xfrm>
        </p:grpSpPr>
        <p:pic>
          <p:nvPicPr>
            <p:cNvPr id="6" name="Imagen 5" descr="Interfaz de usuario gráfica, Texto, Aplicación&#10;&#10;Descripción generada automáticamente">
              <a:extLst>
                <a:ext uri="{FF2B5EF4-FFF2-40B4-BE49-F238E27FC236}">
                  <a16:creationId xmlns:a16="http://schemas.microsoft.com/office/drawing/2014/main" id="{272F55EF-A7F7-B295-BD81-AA3093FF7F40}"/>
                </a:ext>
              </a:extLst>
            </p:cNvPr>
            <p:cNvPicPr>
              <a:picLocks noChangeAspect="1"/>
            </p:cNvPicPr>
            <p:nvPr/>
          </p:nvPicPr>
          <p:blipFill>
            <a:blip r:embed="rId5"/>
            <a:srcRect r="4639"/>
            <a:stretch/>
          </p:blipFill>
          <p:spPr>
            <a:xfrm>
              <a:off x="8374480" y="2208296"/>
              <a:ext cx="1852958" cy="2638425"/>
            </a:xfrm>
            <a:prstGeom prst="rect">
              <a:avLst/>
            </a:prstGeom>
          </p:spPr>
        </p:pic>
        <p:sp>
          <p:nvSpPr>
            <p:cNvPr id="7" name="Rectángulo 6">
              <a:extLst>
                <a:ext uri="{FF2B5EF4-FFF2-40B4-BE49-F238E27FC236}">
                  <a16:creationId xmlns:a16="http://schemas.microsoft.com/office/drawing/2014/main" id="{1594682E-93B0-C168-4B19-3FC449304CBA}"/>
                </a:ext>
              </a:extLst>
            </p:cNvPr>
            <p:cNvSpPr/>
            <p:nvPr/>
          </p:nvSpPr>
          <p:spPr>
            <a:xfrm>
              <a:off x="8520041" y="2534071"/>
              <a:ext cx="98030" cy="2312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8" name="Cerrar corchete 7">
            <a:extLst>
              <a:ext uri="{FF2B5EF4-FFF2-40B4-BE49-F238E27FC236}">
                <a16:creationId xmlns:a16="http://schemas.microsoft.com/office/drawing/2014/main" id="{C02D3E4D-F5FE-5174-322F-0144BE046263}"/>
              </a:ext>
            </a:extLst>
          </p:cNvPr>
          <p:cNvSpPr/>
          <p:nvPr/>
        </p:nvSpPr>
        <p:spPr>
          <a:xfrm>
            <a:off x="10012680" y="3051810"/>
            <a:ext cx="265927" cy="902970"/>
          </a:xfrm>
          <a:prstGeom prst="rightBracket">
            <a:avLst/>
          </a:pr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9384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9BF42F-E562-4391-D916-4A32B8FA77C0}"/>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671AE858-D0C9-5525-DD7D-877EF55C2CA2}"/>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8" name="Subtítulo 2">
            <a:extLst>
              <a:ext uri="{FF2B5EF4-FFF2-40B4-BE49-F238E27FC236}">
                <a16:creationId xmlns:a16="http://schemas.microsoft.com/office/drawing/2014/main" id="{EE43E1E1-8AE3-892E-68FA-A6776F88FC8E}"/>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pic>
        <p:nvPicPr>
          <p:cNvPr id="9" name="Imagen 4">
            <a:extLst>
              <a:ext uri="{FF2B5EF4-FFF2-40B4-BE49-F238E27FC236}">
                <a16:creationId xmlns:a16="http://schemas.microsoft.com/office/drawing/2014/main" id="{810A61AD-8738-7AE0-94E2-AA5C8A26664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77694" y="0"/>
            <a:ext cx="2391918" cy="13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A53F120A-8DC4-E155-E58D-47A6CF72FDB5}"/>
              </a:ext>
            </a:extLst>
          </p:cNvPr>
          <p:cNvSpPr txBox="1">
            <a:spLocks/>
          </p:cNvSpPr>
          <p:nvPr/>
        </p:nvSpPr>
        <p:spPr>
          <a:xfrm>
            <a:off x="777695" y="673068"/>
            <a:ext cx="10183878"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a:solidFill>
                  <a:srgbClr val="0F44A3"/>
                </a:solidFill>
                <a:latin typeface="Verdana"/>
                <a:ea typeface="Verdana"/>
              </a:rPr>
              <a:t>Estructura de Ingresos en </a:t>
            </a:r>
            <a:r>
              <a:rPr lang="es-ES" sz="3200" b="1" err="1">
                <a:solidFill>
                  <a:srgbClr val="0F44A3"/>
                </a:solidFill>
                <a:latin typeface="Verdana"/>
                <a:ea typeface="Verdana"/>
              </a:rPr>
              <a:t>CFTs</a:t>
            </a:r>
            <a:r>
              <a:rPr lang="es-ES" sz="3200" b="1">
                <a:solidFill>
                  <a:srgbClr val="0F44A3"/>
                </a:solidFill>
                <a:latin typeface="Verdana"/>
                <a:ea typeface="Verdana"/>
              </a:rPr>
              <a:t> no estatales</a:t>
            </a:r>
            <a:endParaRPr lang="es-ES" err="1"/>
          </a:p>
        </p:txBody>
      </p:sp>
      <p:pic>
        <p:nvPicPr>
          <p:cNvPr id="11" name="Imagen 10">
            <a:extLst>
              <a:ext uri="{FF2B5EF4-FFF2-40B4-BE49-F238E27FC236}">
                <a16:creationId xmlns:a16="http://schemas.microsoft.com/office/drawing/2014/main" id="{3CCCE8DE-967B-B678-99E4-85E0047BAD39}"/>
              </a:ext>
            </a:extLst>
          </p:cNvPr>
          <p:cNvPicPr>
            <a:picLocks noChangeAspect="1"/>
          </p:cNvPicPr>
          <p:nvPr/>
        </p:nvPicPr>
        <p:blipFill>
          <a:blip r:embed="rId5"/>
          <a:stretch>
            <a:fillRect/>
          </a:stretch>
        </p:blipFill>
        <p:spPr>
          <a:xfrm>
            <a:off x="1669319" y="1576874"/>
            <a:ext cx="6681629" cy="4680000"/>
          </a:xfrm>
          <a:prstGeom prst="rect">
            <a:avLst/>
          </a:prstGeom>
        </p:spPr>
      </p:pic>
      <p:grpSp>
        <p:nvGrpSpPr>
          <p:cNvPr id="12" name="Grupo 11">
            <a:extLst>
              <a:ext uri="{FF2B5EF4-FFF2-40B4-BE49-F238E27FC236}">
                <a16:creationId xmlns:a16="http://schemas.microsoft.com/office/drawing/2014/main" id="{D95EB5DB-9FA8-AFDB-A54D-0D8BA66690FD}"/>
              </a:ext>
            </a:extLst>
          </p:cNvPr>
          <p:cNvGrpSpPr/>
          <p:nvPr/>
        </p:nvGrpSpPr>
        <p:grpSpPr>
          <a:xfrm>
            <a:off x="8376058" y="2213796"/>
            <a:ext cx="1870042" cy="2328800"/>
            <a:chOff x="8747533" y="2213796"/>
            <a:chExt cx="1870042" cy="2328800"/>
          </a:xfrm>
        </p:grpSpPr>
        <p:pic>
          <p:nvPicPr>
            <p:cNvPr id="13" name="Imagen 12" descr="Interfaz de usuario gráfica, Texto, Aplicación&#10;&#10;Descripción generada automáticamente">
              <a:extLst>
                <a:ext uri="{FF2B5EF4-FFF2-40B4-BE49-F238E27FC236}">
                  <a16:creationId xmlns:a16="http://schemas.microsoft.com/office/drawing/2014/main" id="{8C2CDB6F-CD15-0498-B935-07D742B70406}"/>
                </a:ext>
              </a:extLst>
            </p:cNvPr>
            <p:cNvPicPr>
              <a:picLocks noChangeAspect="1"/>
            </p:cNvPicPr>
            <p:nvPr/>
          </p:nvPicPr>
          <p:blipFill>
            <a:blip r:embed="rId6"/>
            <a:srcRect t="81336" r="4639"/>
            <a:stretch/>
          </p:blipFill>
          <p:spPr>
            <a:xfrm>
              <a:off x="8747533" y="4050153"/>
              <a:ext cx="1852958" cy="492443"/>
            </a:xfrm>
            <a:prstGeom prst="rect">
              <a:avLst/>
            </a:prstGeom>
          </p:spPr>
        </p:pic>
        <p:pic>
          <p:nvPicPr>
            <p:cNvPr id="14" name="Imagen 13" descr="Interfaz de usuario gráfica, Texto, Aplicación&#10;&#10;Descripción generada automáticamente">
              <a:extLst>
                <a:ext uri="{FF2B5EF4-FFF2-40B4-BE49-F238E27FC236}">
                  <a16:creationId xmlns:a16="http://schemas.microsoft.com/office/drawing/2014/main" id="{B2689383-C36C-3E8E-DDF6-6D4E025CCC99}"/>
                </a:ext>
              </a:extLst>
            </p:cNvPr>
            <p:cNvPicPr>
              <a:picLocks noChangeAspect="1"/>
            </p:cNvPicPr>
            <p:nvPr/>
          </p:nvPicPr>
          <p:blipFill>
            <a:blip r:embed="rId6"/>
            <a:srcRect t="13612" r="4639" b="29748"/>
            <a:stretch/>
          </p:blipFill>
          <p:spPr>
            <a:xfrm>
              <a:off x="8747533" y="2555723"/>
              <a:ext cx="1852958" cy="1494430"/>
            </a:xfrm>
            <a:prstGeom prst="rect">
              <a:avLst/>
            </a:prstGeom>
          </p:spPr>
        </p:pic>
        <p:pic>
          <p:nvPicPr>
            <p:cNvPr id="15" name="Imagen 14" descr="Interfaz de usuario gráfica, Texto, Aplicación&#10;&#10;Descripción generada automáticamente">
              <a:extLst>
                <a:ext uri="{FF2B5EF4-FFF2-40B4-BE49-F238E27FC236}">
                  <a16:creationId xmlns:a16="http://schemas.microsoft.com/office/drawing/2014/main" id="{CE0AC55F-7F03-0B99-7658-F256F34E6E97}"/>
                </a:ext>
              </a:extLst>
            </p:cNvPr>
            <p:cNvPicPr>
              <a:picLocks noChangeAspect="1"/>
            </p:cNvPicPr>
            <p:nvPr/>
          </p:nvPicPr>
          <p:blipFill>
            <a:blip r:embed="rId6"/>
            <a:srcRect r="4639" b="85847"/>
            <a:stretch/>
          </p:blipFill>
          <p:spPr>
            <a:xfrm>
              <a:off x="8764617" y="2213796"/>
              <a:ext cx="1852958" cy="373405"/>
            </a:xfrm>
            <a:prstGeom prst="rect">
              <a:avLst/>
            </a:prstGeom>
          </p:spPr>
        </p:pic>
        <p:sp>
          <p:nvSpPr>
            <p:cNvPr id="16" name="Rectángulo 15">
              <a:extLst>
                <a:ext uri="{FF2B5EF4-FFF2-40B4-BE49-F238E27FC236}">
                  <a16:creationId xmlns:a16="http://schemas.microsoft.com/office/drawing/2014/main" id="{E1B370A7-7ED9-F55F-99B4-0B3C05600FE7}"/>
                </a:ext>
              </a:extLst>
            </p:cNvPr>
            <p:cNvSpPr/>
            <p:nvPr/>
          </p:nvSpPr>
          <p:spPr>
            <a:xfrm>
              <a:off x="8891516" y="2555723"/>
              <a:ext cx="88711" cy="1986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49715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5BE59C-FA6C-D454-9238-EA25FBDCAE5E}"/>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A930A86-F1E9-2D35-6371-23ACB3BC4494}"/>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4" name="Subtítulo 2">
            <a:extLst>
              <a:ext uri="{FF2B5EF4-FFF2-40B4-BE49-F238E27FC236}">
                <a16:creationId xmlns:a16="http://schemas.microsoft.com/office/drawing/2014/main" id="{6036B209-8E9F-70AE-8AC0-868D971065FA}"/>
              </a:ext>
            </a:extLst>
          </p:cNvPr>
          <p:cNvSpPr txBox="1">
            <a:spLocks/>
          </p:cNvSpPr>
          <p:nvPr/>
        </p:nvSpPr>
        <p:spPr>
          <a:xfrm>
            <a:off x="777695" y="673068"/>
            <a:ext cx="9610003"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a:solidFill>
                  <a:srgbClr val="0F44A3"/>
                </a:solidFill>
                <a:latin typeface="Verdana"/>
                <a:ea typeface="Verdana"/>
              </a:rPr>
              <a:t>Estructura de Ingresos en </a:t>
            </a:r>
            <a:r>
              <a:rPr lang="es-ES" sz="3200" b="1" err="1">
                <a:solidFill>
                  <a:srgbClr val="0F44A3"/>
                </a:solidFill>
                <a:latin typeface="Verdana"/>
                <a:ea typeface="Verdana"/>
              </a:rPr>
              <a:t>CFTs</a:t>
            </a:r>
            <a:r>
              <a:rPr lang="es-ES" sz="3200" b="1">
                <a:solidFill>
                  <a:srgbClr val="0F44A3"/>
                </a:solidFill>
                <a:latin typeface="Verdana"/>
                <a:ea typeface="Verdana"/>
              </a:rPr>
              <a:t> estatales</a:t>
            </a:r>
            <a:endParaRPr lang="es-ES" err="1">
              <a:ea typeface="Calibri" panose="020F0502020204030204"/>
              <a:cs typeface="Calibri" panose="020F0502020204030204"/>
            </a:endParaRPr>
          </a:p>
        </p:txBody>
      </p:sp>
      <p:sp>
        <p:nvSpPr>
          <p:cNvPr id="5" name="Subtítulo 2">
            <a:extLst>
              <a:ext uri="{FF2B5EF4-FFF2-40B4-BE49-F238E27FC236}">
                <a16:creationId xmlns:a16="http://schemas.microsoft.com/office/drawing/2014/main" id="{A54672BC-4274-7524-DC8A-F49D402A44B0}"/>
              </a:ext>
            </a:extLst>
          </p:cNvPr>
          <p:cNvSpPr txBox="1">
            <a:spLocks/>
          </p:cNvSpPr>
          <p:nvPr/>
        </p:nvSpPr>
        <p:spPr>
          <a:xfrm>
            <a:off x="6865669" y="6358712"/>
            <a:ext cx="4330160"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a:solidFill>
                  <a:schemeClr val="tx1">
                    <a:lumMod val="65000"/>
                    <a:lumOff val="35000"/>
                  </a:schemeClr>
                </a:solidFill>
                <a:latin typeface="Calibri"/>
                <a:ea typeface="Verdana"/>
                <a:cs typeface="Calibri"/>
              </a:rPr>
              <a:t>Salud financiera en Educación Superior / </a:t>
            </a:r>
            <a:r>
              <a:rPr lang="es-ES" sz="1600" b="1">
                <a:solidFill>
                  <a:srgbClr val="0F44A3"/>
                </a:solidFill>
                <a:latin typeface="Calibri"/>
                <a:ea typeface="Verdana"/>
                <a:cs typeface="Calibri"/>
              </a:rPr>
              <a:t>Resultados</a:t>
            </a:r>
          </a:p>
        </p:txBody>
      </p:sp>
      <p:grpSp>
        <p:nvGrpSpPr>
          <p:cNvPr id="6" name="Grupo 5">
            <a:extLst>
              <a:ext uri="{FF2B5EF4-FFF2-40B4-BE49-F238E27FC236}">
                <a16:creationId xmlns:a16="http://schemas.microsoft.com/office/drawing/2014/main" id="{3FE5F44C-6F03-1724-F6F4-355AAE596428}"/>
              </a:ext>
            </a:extLst>
          </p:cNvPr>
          <p:cNvGrpSpPr/>
          <p:nvPr/>
        </p:nvGrpSpPr>
        <p:grpSpPr>
          <a:xfrm>
            <a:off x="8376058" y="2213796"/>
            <a:ext cx="1870042" cy="2328800"/>
            <a:chOff x="8747533" y="2213796"/>
            <a:chExt cx="1870042" cy="2328800"/>
          </a:xfrm>
        </p:grpSpPr>
        <p:pic>
          <p:nvPicPr>
            <p:cNvPr id="7" name="Imagen 6" descr="Interfaz de usuario gráfica, Texto, Aplicación&#10;&#10;Descripción generada automáticamente">
              <a:extLst>
                <a:ext uri="{FF2B5EF4-FFF2-40B4-BE49-F238E27FC236}">
                  <a16:creationId xmlns:a16="http://schemas.microsoft.com/office/drawing/2014/main" id="{30EBE364-C758-8C16-73E9-89251D095E5D}"/>
                </a:ext>
              </a:extLst>
            </p:cNvPr>
            <p:cNvPicPr>
              <a:picLocks noChangeAspect="1"/>
            </p:cNvPicPr>
            <p:nvPr/>
          </p:nvPicPr>
          <p:blipFill>
            <a:blip r:embed="rId4"/>
            <a:srcRect t="81336" r="4639"/>
            <a:stretch/>
          </p:blipFill>
          <p:spPr>
            <a:xfrm>
              <a:off x="8747533" y="4050153"/>
              <a:ext cx="1852958" cy="492443"/>
            </a:xfrm>
            <a:prstGeom prst="rect">
              <a:avLst/>
            </a:prstGeom>
          </p:spPr>
        </p:pic>
        <p:pic>
          <p:nvPicPr>
            <p:cNvPr id="17" name="Imagen 16" descr="Interfaz de usuario gráfica, Texto, Aplicación&#10;&#10;Descripción generada automáticamente">
              <a:extLst>
                <a:ext uri="{FF2B5EF4-FFF2-40B4-BE49-F238E27FC236}">
                  <a16:creationId xmlns:a16="http://schemas.microsoft.com/office/drawing/2014/main" id="{CE00B597-F036-C778-680B-FC16A6D90979}"/>
                </a:ext>
              </a:extLst>
            </p:cNvPr>
            <p:cNvPicPr>
              <a:picLocks noChangeAspect="1"/>
            </p:cNvPicPr>
            <p:nvPr/>
          </p:nvPicPr>
          <p:blipFill>
            <a:blip r:embed="rId4"/>
            <a:srcRect t="13612" r="4639" b="29748"/>
            <a:stretch/>
          </p:blipFill>
          <p:spPr>
            <a:xfrm>
              <a:off x="8747533" y="2555723"/>
              <a:ext cx="1852958" cy="1494430"/>
            </a:xfrm>
            <a:prstGeom prst="rect">
              <a:avLst/>
            </a:prstGeom>
          </p:spPr>
        </p:pic>
        <p:pic>
          <p:nvPicPr>
            <p:cNvPr id="18" name="Imagen 17" descr="Interfaz de usuario gráfica, Texto, Aplicación&#10;&#10;Descripción generada automáticamente">
              <a:extLst>
                <a:ext uri="{FF2B5EF4-FFF2-40B4-BE49-F238E27FC236}">
                  <a16:creationId xmlns:a16="http://schemas.microsoft.com/office/drawing/2014/main" id="{D4AE5DB1-C42C-4E6F-54FC-0CB3323F516B}"/>
                </a:ext>
              </a:extLst>
            </p:cNvPr>
            <p:cNvPicPr>
              <a:picLocks noChangeAspect="1"/>
            </p:cNvPicPr>
            <p:nvPr/>
          </p:nvPicPr>
          <p:blipFill>
            <a:blip r:embed="rId4"/>
            <a:srcRect r="4639" b="85847"/>
            <a:stretch/>
          </p:blipFill>
          <p:spPr>
            <a:xfrm>
              <a:off x="8764617" y="2213796"/>
              <a:ext cx="1852958" cy="373405"/>
            </a:xfrm>
            <a:prstGeom prst="rect">
              <a:avLst/>
            </a:prstGeom>
          </p:spPr>
        </p:pic>
        <p:sp>
          <p:nvSpPr>
            <p:cNvPr id="19" name="Rectángulo 18">
              <a:extLst>
                <a:ext uri="{FF2B5EF4-FFF2-40B4-BE49-F238E27FC236}">
                  <a16:creationId xmlns:a16="http://schemas.microsoft.com/office/drawing/2014/main" id="{742793C4-EEAC-92D2-1033-9FDDEA1A2C13}"/>
                </a:ext>
              </a:extLst>
            </p:cNvPr>
            <p:cNvSpPr/>
            <p:nvPr/>
          </p:nvSpPr>
          <p:spPr>
            <a:xfrm>
              <a:off x="8891516" y="2555723"/>
              <a:ext cx="88711" cy="1986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20" name="Imagen 19">
            <a:extLst>
              <a:ext uri="{FF2B5EF4-FFF2-40B4-BE49-F238E27FC236}">
                <a16:creationId xmlns:a16="http://schemas.microsoft.com/office/drawing/2014/main" id="{46B14DFB-42FF-EB64-6E24-ABF2B3279324}"/>
              </a:ext>
            </a:extLst>
          </p:cNvPr>
          <p:cNvPicPr>
            <a:picLocks noChangeAspect="1"/>
          </p:cNvPicPr>
          <p:nvPr/>
        </p:nvPicPr>
        <p:blipFill>
          <a:blip r:embed="rId5"/>
          <a:stretch>
            <a:fillRect/>
          </a:stretch>
        </p:blipFill>
        <p:spPr>
          <a:xfrm>
            <a:off x="1913849" y="1583256"/>
            <a:ext cx="6445856" cy="4680000"/>
          </a:xfrm>
          <a:prstGeom prst="rect">
            <a:avLst/>
          </a:prstGeom>
        </p:spPr>
      </p:pic>
    </p:spTree>
    <p:extLst>
      <p:ext uri="{BB962C8B-B14F-4D97-AF65-F5344CB8AC3E}">
        <p14:creationId xmlns:p14="http://schemas.microsoft.com/office/powerpoint/2010/main" val="2853057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1EB5C7F-C7EA-08B8-70DD-80527CA5C11F}"/>
            </a:ext>
          </a:extLst>
        </p:cNvPr>
        <p:cNvGrpSpPr/>
        <p:nvPr/>
      </p:nvGrpSpPr>
      <p:grpSpPr>
        <a:xfrm>
          <a:off x="0" y="0"/>
          <a:ext cx="0" cy="0"/>
          <a:chOff x="0" y="0"/>
          <a:chExt cx="0" cy="0"/>
        </a:xfrm>
      </p:grpSpPr>
      <p:sp>
        <p:nvSpPr>
          <p:cNvPr id="29" name="Subtítulo 2">
            <a:extLst>
              <a:ext uri="{FF2B5EF4-FFF2-40B4-BE49-F238E27FC236}">
                <a16:creationId xmlns:a16="http://schemas.microsoft.com/office/drawing/2014/main" id="{51F12767-D4ED-D301-A168-5C19D43CA791}"/>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30" name="Subtítulo 2">
            <a:extLst>
              <a:ext uri="{FF2B5EF4-FFF2-40B4-BE49-F238E27FC236}">
                <a16:creationId xmlns:a16="http://schemas.microsoft.com/office/drawing/2014/main" id="{B32CA2F3-1E67-21C2-E72C-6B58ADB22972}"/>
              </a:ext>
            </a:extLst>
          </p:cNvPr>
          <p:cNvSpPr txBox="1">
            <a:spLocks/>
          </p:cNvSpPr>
          <p:nvPr/>
        </p:nvSpPr>
        <p:spPr>
          <a:xfrm>
            <a:off x="777695" y="673068"/>
            <a:ext cx="7053213"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a:solidFill>
                  <a:srgbClr val="0F44A3"/>
                </a:solidFill>
                <a:latin typeface="Verdana"/>
                <a:ea typeface="Verdana"/>
              </a:rPr>
              <a:t>Estructura de Ingresos en </a:t>
            </a:r>
            <a:r>
              <a:rPr lang="es-ES" sz="3200" b="1" err="1">
                <a:solidFill>
                  <a:srgbClr val="0F44A3"/>
                </a:solidFill>
                <a:latin typeface="Verdana"/>
                <a:ea typeface="Verdana"/>
              </a:rPr>
              <a:t>IPs</a:t>
            </a:r>
            <a:endParaRPr lang="es-ES" sz="3200" b="1" err="1">
              <a:solidFill>
                <a:srgbClr val="0F44A3"/>
              </a:solidFill>
              <a:latin typeface="Verdana"/>
              <a:ea typeface="Verdana"/>
              <a:cs typeface="Calibri" panose="020F0502020204030204"/>
            </a:endParaRPr>
          </a:p>
        </p:txBody>
      </p:sp>
      <p:sp>
        <p:nvSpPr>
          <p:cNvPr id="31" name="Subtítulo 2">
            <a:extLst>
              <a:ext uri="{FF2B5EF4-FFF2-40B4-BE49-F238E27FC236}">
                <a16:creationId xmlns:a16="http://schemas.microsoft.com/office/drawing/2014/main" id="{75716DFF-AAD9-D718-A7CF-C98C87D02F24}"/>
              </a:ext>
            </a:extLst>
          </p:cNvPr>
          <p:cNvSpPr txBox="1">
            <a:spLocks/>
          </p:cNvSpPr>
          <p:nvPr/>
        </p:nvSpPr>
        <p:spPr>
          <a:xfrm>
            <a:off x="6865669" y="6358712"/>
            <a:ext cx="4330160"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a:solidFill>
                  <a:schemeClr val="tx1">
                    <a:lumMod val="65000"/>
                    <a:lumOff val="35000"/>
                  </a:schemeClr>
                </a:solidFill>
                <a:latin typeface="Calibri"/>
                <a:ea typeface="Verdana"/>
                <a:cs typeface="Calibri"/>
              </a:rPr>
              <a:t>Salud financiera en Educación Superior / </a:t>
            </a:r>
            <a:r>
              <a:rPr lang="es-ES" sz="1600" b="1">
                <a:solidFill>
                  <a:srgbClr val="0F44A3"/>
                </a:solidFill>
                <a:latin typeface="Calibri"/>
                <a:ea typeface="Verdana"/>
                <a:cs typeface="Calibri"/>
              </a:rPr>
              <a:t>Resultados</a:t>
            </a:r>
          </a:p>
        </p:txBody>
      </p:sp>
      <p:grpSp>
        <p:nvGrpSpPr>
          <p:cNvPr id="32" name="Grupo 31">
            <a:extLst>
              <a:ext uri="{FF2B5EF4-FFF2-40B4-BE49-F238E27FC236}">
                <a16:creationId xmlns:a16="http://schemas.microsoft.com/office/drawing/2014/main" id="{31455F04-E10A-3A6E-58B5-C60B0B9444BB}"/>
              </a:ext>
            </a:extLst>
          </p:cNvPr>
          <p:cNvGrpSpPr/>
          <p:nvPr/>
        </p:nvGrpSpPr>
        <p:grpSpPr>
          <a:xfrm>
            <a:off x="8376058" y="2213796"/>
            <a:ext cx="1870042" cy="2328800"/>
            <a:chOff x="8747533" y="2213796"/>
            <a:chExt cx="1870042" cy="2328800"/>
          </a:xfrm>
        </p:grpSpPr>
        <p:pic>
          <p:nvPicPr>
            <p:cNvPr id="33" name="Imagen 32" descr="Interfaz de usuario gráfica, Texto, Aplicación&#10;&#10;Descripción generada automáticamente">
              <a:extLst>
                <a:ext uri="{FF2B5EF4-FFF2-40B4-BE49-F238E27FC236}">
                  <a16:creationId xmlns:a16="http://schemas.microsoft.com/office/drawing/2014/main" id="{C51928E2-283D-7B67-9AD8-42E2CBFC547E}"/>
                </a:ext>
              </a:extLst>
            </p:cNvPr>
            <p:cNvPicPr>
              <a:picLocks noChangeAspect="1"/>
            </p:cNvPicPr>
            <p:nvPr/>
          </p:nvPicPr>
          <p:blipFill>
            <a:blip r:embed="rId4"/>
            <a:srcRect t="81336" r="4639"/>
            <a:stretch/>
          </p:blipFill>
          <p:spPr>
            <a:xfrm>
              <a:off x="8747533" y="4050153"/>
              <a:ext cx="1852958" cy="492443"/>
            </a:xfrm>
            <a:prstGeom prst="rect">
              <a:avLst/>
            </a:prstGeom>
          </p:spPr>
        </p:pic>
        <p:pic>
          <p:nvPicPr>
            <p:cNvPr id="34" name="Imagen 33" descr="Interfaz de usuario gráfica, Texto, Aplicación&#10;&#10;Descripción generada automáticamente">
              <a:extLst>
                <a:ext uri="{FF2B5EF4-FFF2-40B4-BE49-F238E27FC236}">
                  <a16:creationId xmlns:a16="http://schemas.microsoft.com/office/drawing/2014/main" id="{CAA11875-1E3F-9E6A-1D6B-29D39E3EEB6E}"/>
                </a:ext>
              </a:extLst>
            </p:cNvPr>
            <p:cNvPicPr>
              <a:picLocks noChangeAspect="1"/>
            </p:cNvPicPr>
            <p:nvPr/>
          </p:nvPicPr>
          <p:blipFill>
            <a:blip r:embed="rId4"/>
            <a:srcRect t="13612" r="4639" b="29748"/>
            <a:stretch/>
          </p:blipFill>
          <p:spPr>
            <a:xfrm>
              <a:off x="8747533" y="2555723"/>
              <a:ext cx="1852958" cy="1494430"/>
            </a:xfrm>
            <a:prstGeom prst="rect">
              <a:avLst/>
            </a:prstGeom>
          </p:spPr>
        </p:pic>
        <p:pic>
          <p:nvPicPr>
            <p:cNvPr id="35" name="Imagen 34" descr="Interfaz de usuario gráfica, Texto, Aplicación&#10;&#10;Descripción generada automáticamente">
              <a:extLst>
                <a:ext uri="{FF2B5EF4-FFF2-40B4-BE49-F238E27FC236}">
                  <a16:creationId xmlns:a16="http://schemas.microsoft.com/office/drawing/2014/main" id="{DDDA98BC-2D56-FF89-DFCB-C9F66A6B49B5}"/>
                </a:ext>
              </a:extLst>
            </p:cNvPr>
            <p:cNvPicPr>
              <a:picLocks noChangeAspect="1"/>
            </p:cNvPicPr>
            <p:nvPr/>
          </p:nvPicPr>
          <p:blipFill>
            <a:blip r:embed="rId4"/>
            <a:srcRect r="4639" b="85847"/>
            <a:stretch/>
          </p:blipFill>
          <p:spPr>
            <a:xfrm>
              <a:off x="8764617" y="2213796"/>
              <a:ext cx="1852958" cy="373405"/>
            </a:xfrm>
            <a:prstGeom prst="rect">
              <a:avLst/>
            </a:prstGeom>
          </p:spPr>
        </p:pic>
        <p:sp>
          <p:nvSpPr>
            <p:cNvPr id="36" name="Rectángulo 35">
              <a:extLst>
                <a:ext uri="{FF2B5EF4-FFF2-40B4-BE49-F238E27FC236}">
                  <a16:creationId xmlns:a16="http://schemas.microsoft.com/office/drawing/2014/main" id="{07C4D7B7-7682-75DC-9F7C-29B5F5EC139A}"/>
                </a:ext>
              </a:extLst>
            </p:cNvPr>
            <p:cNvSpPr/>
            <p:nvPr/>
          </p:nvSpPr>
          <p:spPr>
            <a:xfrm>
              <a:off x="8891516" y="2555723"/>
              <a:ext cx="88711" cy="1986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37" name="Imagen 36">
            <a:extLst>
              <a:ext uri="{FF2B5EF4-FFF2-40B4-BE49-F238E27FC236}">
                <a16:creationId xmlns:a16="http://schemas.microsoft.com/office/drawing/2014/main" id="{23C79BA7-9E01-A5E6-880D-3DA8E14C57CD}"/>
              </a:ext>
            </a:extLst>
          </p:cNvPr>
          <p:cNvPicPr>
            <a:picLocks noChangeAspect="1"/>
          </p:cNvPicPr>
          <p:nvPr/>
        </p:nvPicPr>
        <p:blipFill>
          <a:blip r:embed="rId5"/>
          <a:stretch>
            <a:fillRect/>
          </a:stretch>
        </p:blipFill>
        <p:spPr>
          <a:xfrm>
            <a:off x="1796906" y="1587488"/>
            <a:ext cx="6555829" cy="4680000"/>
          </a:xfrm>
          <a:prstGeom prst="rect">
            <a:avLst/>
          </a:prstGeom>
        </p:spPr>
      </p:pic>
    </p:spTree>
    <p:extLst>
      <p:ext uri="{BB962C8B-B14F-4D97-AF65-F5344CB8AC3E}">
        <p14:creationId xmlns:p14="http://schemas.microsoft.com/office/powerpoint/2010/main" val="20511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995A11E-EDD2-42F7-FC7C-8AD8000F960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7CE6C99-C9E3-CBC3-D0BA-8670D754D07A}"/>
              </a:ext>
            </a:extLst>
          </p:cNvPr>
          <p:cNvPicPr>
            <a:picLocks noChangeAspect="1"/>
          </p:cNvPicPr>
          <p:nvPr/>
        </p:nvPicPr>
        <p:blipFill>
          <a:blip r:embed="rId4"/>
          <a:stretch>
            <a:fillRect/>
          </a:stretch>
        </p:blipFill>
        <p:spPr>
          <a:xfrm>
            <a:off x="1836247" y="1583273"/>
            <a:ext cx="6536841" cy="4680000"/>
          </a:xfrm>
          <a:prstGeom prst="rect">
            <a:avLst/>
          </a:prstGeom>
        </p:spPr>
      </p:pic>
      <p:sp>
        <p:nvSpPr>
          <p:cNvPr id="3" name="Subtítulo 2">
            <a:extLst>
              <a:ext uri="{FF2B5EF4-FFF2-40B4-BE49-F238E27FC236}">
                <a16:creationId xmlns:a16="http://schemas.microsoft.com/office/drawing/2014/main" id="{D1F21BD0-4507-ABF0-A383-5F8D689B359D}"/>
              </a:ext>
            </a:extLst>
          </p:cNvPr>
          <p:cNvSpPr txBox="1">
            <a:spLocks/>
          </p:cNvSpPr>
          <p:nvPr/>
        </p:nvSpPr>
        <p:spPr>
          <a:xfrm>
            <a:off x="583385" y="592165"/>
            <a:ext cx="11203388"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Estructura de Ingresos en U. Privadas no CRUCH</a:t>
            </a:r>
          </a:p>
        </p:txBody>
      </p:sp>
      <p:sp>
        <p:nvSpPr>
          <p:cNvPr id="4" name="Subtítulo 2">
            <a:extLst>
              <a:ext uri="{FF2B5EF4-FFF2-40B4-BE49-F238E27FC236}">
                <a16:creationId xmlns:a16="http://schemas.microsoft.com/office/drawing/2014/main" id="{68057CAA-8374-5DE0-32DE-C0F90597F370}"/>
              </a:ext>
            </a:extLst>
          </p:cNvPr>
          <p:cNvSpPr txBox="1">
            <a:spLocks/>
          </p:cNvSpPr>
          <p:nvPr/>
        </p:nvSpPr>
        <p:spPr>
          <a:xfrm>
            <a:off x="6865669" y="6358712"/>
            <a:ext cx="4330160"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a:solidFill>
                  <a:schemeClr val="tx1">
                    <a:lumMod val="65000"/>
                    <a:lumOff val="35000"/>
                  </a:schemeClr>
                </a:solidFill>
                <a:latin typeface="Calibri"/>
                <a:ea typeface="Verdana"/>
                <a:cs typeface="Calibri"/>
              </a:rPr>
              <a:t>Salud financiera en Educación Superior / </a:t>
            </a:r>
            <a:r>
              <a:rPr lang="es-ES" sz="1600" b="1">
                <a:solidFill>
                  <a:srgbClr val="0F44A3"/>
                </a:solidFill>
                <a:latin typeface="Calibri"/>
                <a:ea typeface="Verdana"/>
                <a:cs typeface="Calibri"/>
              </a:rPr>
              <a:t>Resultados</a:t>
            </a:r>
          </a:p>
        </p:txBody>
      </p:sp>
      <p:grpSp>
        <p:nvGrpSpPr>
          <p:cNvPr id="5" name="Grupo 4">
            <a:extLst>
              <a:ext uri="{FF2B5EF4-FFF2-40B4-BE49-F238E27FC236}">
                <a16:creationId xmlns:a16="http://schemas.microsoft.com/office/drawing/2014/main" id="{D059B9B6-DF72-F5E2-F217-03CD82EC8785}"/>
              </a:ext>
            </a:extLst>
          </p:cNvPr>
          <p:cNvGrpSpPr/>
          <p:nvPr/>
        </p:nvGrpSpPr>
        <p:grpSpPr>
          <a:xfrm>
            <a:off x="8434748" y="2001863"/>
            <a:ext cx="1852958" cy="2627059"/>
            <a:chOff x="8434748" y="2001863"/>
            <a:chExt cx="1852958" cy="2627059"/>
          </a:xfrm>
        </p:grpSpPr>
        <p:pic>
          <p:nvPicPr>
            <p:cNvPr id="6" name="Imagen 5" descr="Interfaz de usuario gráfica, Texto, Aplicación&#10;&#10;Descripción generada automáticamente">
              <a:extLst>
                <a:ext uri="{FF2B5EF4-FFF2-40B4-BE49-F238E27FC236}">
                  <a16:creationId xmlns:a16="http://schemas.microsoft.com/office/drawing/2014/main" id="{8E7FF73E-EBAB-35EA-4BB7-16EEAFDD8062}"/>
                </a:ext>
              </a:extLst>
            </p:cNvPr>
            <p:cNvPicPr>
              <a:picLocks noChangeAspect="1"/>
            </p:cNvPicPr>
            <p:nvPr/>
          </p:nvPicPr>
          <p:blipFill>
            <a:blip r:embed="rId5"/>
            <a:srcRect l="880" t="1480" r="3760" b="-1047"/>
            <a:stretch/>
          </p:blipFill>
          <p:spPr>
            <a:xfrm>
              <a:off x="8434748" y="2001863"/>
              <a:ext cx="1852958" cy="2627059"/>
            </a:xfrm>
            <a:prstGeom prst="rect">
              <a:avLst/>
            </a:prstGeom>
          </p:spPr>
        </p:pic>
        <p:sp>
          <p:nvSpPr>
            <p:cNvPr id="7" name="Rectángulo 6">
              <a:extLst>
                <a:ext uri="{FF2B5EF4-FFF2-40B4-BE49-F238E27FC236}">
                  <a16:creationId xmlns:a16="http://schemas.microsoft.com/office/drawing/2014/main" id="{691B6731-3A21-E04B-6CF1-C0DE770E1020}"/>
                </a:ext>
              </a:extLst>
            </p:cNvPr>
            <p:cNvSpPr/>
            <p:nvPr/>
          </p:nvSpPr>
          <p:spPr>
            <a:xfrm>
              <a:off x="8558141" y="2321955"/>
              <a:ext cx="90559" cy="23069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100045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28C69CF-DEF7-21C1-AA88-D0B3E7D21C44}"/>
            </a:ext>
          </a:extLst>
        </p:cNvPr>
        <p:cNvGrpSpPr/>
        <p:nvPr/>
      </p:nvGrpSpPr>
      <p:grpSpPr>
        <a:xfrm>
          <a:off x="0" y="0"/>
          <a:ext cx="0" cy="0"/>
          <a:chOff x="0" y="0"/>
          <a:chExt cx="0" cy="0"/>
        </a:xfrm>
      </p:grpSpPr>
      <p:pic>
        <p:nvPicPr>
          <p:cNvPr id="7" name="Imagen 6" descr="Forma&#10;&#10;Descripción generada automáticamente">
            <a:extLst>
              <a:ext uri="{FF2B5EF4-FFF2-40B4-BE49-F238E27FC236}">
                <a16:creationId xmlns:a16="http://schemas.microsoft.com/office/drawing/2014/main" id="{B7849126-74B1-6243-23E2-119851746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78" y="774700"/>
            <a:ext cx="2413000" cy="2654300"/>
          </a:xfrm>
          <a:prstGeom prst="rect">
            <a:avLst/>
          </a:prstGeom>
        </p:spPr>
      </p:pic>
      <p:sp>
        <p:nvSpPr>
          <p:cNvPr id="3" name="Subtítulo 2">
            <a:extLst>
              <a:ext uri="{FF2B5EF4-FFF2-40B4-BE49-F238E27FC236}">
                <a16:creationId xmlns:a16="http://schemas.microsoft.com/office/drawing/2014/main" id="{36C4DD1B-3880-A6A5-1E54-C1CCD12357AD}"/>
              </a:ext>
            </a:extLst>
          </p:cNvPr>
          <p:cNvSpPr txBox="1">
            <a:spLocks/>
          </p:cNvSpPr>
          <p:nvPr/>
        </p:nvSpPr>
        <p:spPr>
          <a:xfrm>
            <a:off x="3493463" y="666883"/>
            <a:ext cx="3922321" cy="397545"/>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rPr>
              <a:t>Estructura</a:t>
            </a:r>
            <a:endParaRPr lang="es-ES" sz="2800" dirty="0"/>
          </a:p>
        </p:txBody>
      </p:sp>
      <p:sp>
        <p:nvSpPr>
          <p:cNvPr id="6" name="CuadroTexto 1">
            <a:extLst>
              <a:ext uri="{FF2B5EF4-FFF2-40B4-BE49-F238E27FC236}">
                <a16:creationId xmlns:a16="http://schemas.microsoft.com/office/drawing/2014/main" id="{8A6B5EEB-2464-235C-F751-1D54952A7DA9}"/>
              </a:ext>
            </a:extLst>
          </p:cNvPr>
          <p:cNvSpPr txBox="1">
            <a:spLocks noChangeArrowheads="1"/>
          </p:cNvSpPr>
          <p:nvPr/>
        </p:nvSpPr>
        <p:spPr bwMode="auto">
          <a:xfrm>
            <a:off x="3493463" y="1476562"/>
            <a:ext cx="7515913" cy="313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spcBef>
                <a:spcPct val="0"/>
              </a:spcBef>
              <a:spcAft>
                <a:spcPts val="2100"/>
              </a:spcAft>
              <a:buAutoNum type="arabicPeriod"/>
              <a:defRPr/>
            </a:pPr>
            <a:r>
              <a:rPr lang="es-ES" altLang="es-ES_tradnl" sz="2000" dirty="0">
                <a:ea typeface="Verdana"/>
                <a:cs typeface="Verdana" panose="020B0604030504040204" pitchFamily="34" charset="0"/>
              </a:rPr>
              <a:t>Contexto del estudio</a:t>
            </a:r>
          </a:p>
          <a:p>
            <a:pPr marL="457200" indent="-457200">
              <a:spcBef>
                <a:spcPct val="0"/>
              </a:spcBef>
              <a:spcAft>
                <a:spcPts val="2100"/>
              </a:spcAft>
              <a:buAutoNum type="arabicPeriod"/>
              <a:defRPr/>
            </a:pPr>
            <a:r>
              <a:rPr lang="es-ES" altLang="es-ES_tradnl" sz="2000" dirty="0">
                <a:ea typeface="Verdana"/>
                <a:cs typeface="Verdana" panose="020B0604030504040204" pitchFamily="34" charset="0"/>
              </a:rPr>
              <a:t>Objetivos</a:t>
            </a:r>
          </a:p>
          <a:p>
            <a:pPr marL="457200" indent="-457200">
              <a:spcBef>
                <a:spcPct val="0"/>
              </a:spcBef>
              <a:spcAft>
                <a:spcPts val="2100"/>
              </a:spcAft>
              <a:buAutoNum type="arabicPeriod"/>
              <a:defRPr/>
            </a:pPr>
            <a:r>
              <a:rPr lang="es-ES" altLang="es-ES_tradnl" sz="2000" dirty="0">
                <a:ea typeface="Verdana"/>
                <a:cs typeface="Verdana" panose="020B0604030504040204" pitchFamily="34" charset="0"/>
              </a:rPr>
              <a:t>Métodos</a:t>
            </a:r>
          </a:p>
          <a:p>
            <a:pPr lvl="2" indent="-457200">
              <a:spcBef>
                <a:spcPct val="0"/>
              </a:spcBef>
              <a:spcAft>
                <a:spcPts val="1500"/>
              </a:spcAft>
              <a:buFont typeface="+mj-lt"/>
              <a:buAutoNum type="alphaLcPeriod"/>
              <a:defRPr/>
            </a:pPr>
            <a:r>
              <a:rPr lang="es-ES" altLang="es-ES_tradnl" sz="2000" dirty="0">
                <a:ea typeface="Verdana"/>
                <a:cs typeface="Verdana" panose="020B0604030504040204" pitchFamily="34" charset="0"/>
              </a:rPr>
              <a:t>Bases de datos y muestra</a:t>
            </a:r>
          </a:p>
          <a:p>
            <a:pPr lvl="2" indent="-457200">
              <a:spcBef>
                <a:spcPct val="0"/>
              </a:spcBef>
              <a:spcAft>
                <a:spcPts val="1500"/>
              </a:spcAft>
              <a:buFont typeface="+mj-lt"/>
              <a:buAutoNum type="alphaLcPeriod"/>
              <a:defRPr/>
            </a:pPr>
            <a:r>
              <a:rPr lang="es-ES" altLang="es-ES_tradnl" sz="2000" dirty="0">
                <a:ea typeface="Verdana"/>
                <a:cs typeface="Verdana" panose="020B0604030504040204" pitchFamily="34" charset="0"/>
              </a:rPr>
              <a:t>Variables e indicadores</a:t>
            </a:r>
          </a:p>
          <a:p>
            <a:pPr lvl="2" indent="-457200">
              <a:spcBef>
                <a:spcPct val="0"/>
              </a:spcBef>
              <a:spcAft>
                <a:spcPts val="1500"/>
              </a:spcAft>
              <a:buFont typeface="+mj-lt"/>
              <a:buAutoNum type="alphaLcPeriod"/>
              <a:defRPr/>
            </a:pPr>
            <a:r>
              <a:rPr lang="es-ES" altLang="es-ES_tradnl" sz="2000" dirty="0">
                <a:ea typeface="Verdana"/>
                <a:cs typeface="Verdana" panose="020B0604030504040204" pitchFamily="34" charset="0"/>
              </a:rPr>
              <a:t>Plan de análisis</a:t>
            </a:r>
          </a:p>
        </p:txBody>
      </p:sp>
    </p:spTree>
    <p:extLst>
      <p:ext uri="{BB962C8B-B14F-4D97-AF65-F5344CB8AC3E}">
        <p14:creationId xmlns:p14="http://schemas.microsoft.com/office/powerpoint/2010/main" val="1823536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CA8223-7048-38E2-A2F4-3E9DD3D4F0F0}"/>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6A281B51-5548-FFE2-1F42-E1ED639E9819}"/>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3" name="Subtítulo 2">
            <a:extLst>
              <a:ext uri="{FF2B5EF4-FFF2-40B4-BE49-F238E27FC236}">
                <a16:creationId xmlns:a16="http://schemas.microsoft.com/office/drawing/2014/main" id="{B89A651F-6B18-640B-EF07-4FA7AF5E0613}"/>
              </a:ext>
            </a:extLst>
          </p:cNvPr>
          <p:cNvSpPr txBox="1">
            <a:spLocks/>
          </p:cNvSpPr>
          <p:nvPr/>
        </p:nvSpPr>
        <p:spPr>
          <a:xfrm>
            <a:off x="777695" y="709927"/>
            <a:ext cx="9637254" cy="430887"/>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rgbClr val="0F44A3"/>
                </a:solidFill>
                <a:latin typeface="Verdana"/>
                <a:ea typeface="Verdana"/>
              </a:rPr>
              <a:t>Estructura de Ingresos en </a:t>
            </a:r>
            <a:r>
              <a:rPr lang="es-ES" sz="2800" b="1" dirty="0" err="1">
                <a:solidFill>
                  <a:srgbClr val="0F44A3"/>
                </a:solidFill>
                <a:latin typeface="Verdana"/>
                <a:ea typeface="Verdana"/>
              </a:rPr>
              <a:t>Ues</a:t>
            </a:r>
            <a:r>
              <a:rPr lang="es-ES" sz="2800" b="1" dirty="0">
                <a:solidFill>
                  <a:srgbClr val="0F44A3"/>
                </a:solidFill>
                <a:latin typeface="Verdana"/>
                <a:ea typeface="Verdana"/>
              </a:rPr>
              <a:t>. Privadas CRUCH​</a:t>
            </a:r>
            <a:endParaRPr lang="es-ES" sz="2800" dirty="0">
              <a:solidFill>
                <a:srgbClr val="0F44A3"/>
              </a:solidFill>
              <a:latin typeface="Verdana"/>
              <a:ea typeface="Verdana"/>
            </a:endParaRPr>
          </a:p>
        </p:txBody>
      </p:sp>
      <p:grpSp>
        <p:nvGrpSpPr>
          <p:cNvPr id="6" name="Grupo 5">
            <a:extLst>
              <a:ext uri="{FF2B5EF4-FFF2-40B4-BE49-F238E27FC236}">
                <a16:creationId xmlns:a16="http://schemas.microsoft.com/office/drawing/2014/main" id="{CFD73B25-7CAE-2B17-6E56-25520C132F81}"/>
              </a:ext>
            </a:extLst>
          </p:cNvPr>
          <p:cNvGrpSpPr/>
          <p:nvPr/>
        </p:nvGrpSpPr>
        <p:grpSpPr>
          <a:xfrm>
            <a:off x="8374480" y="2208296"/>
            <a:ext cx="1852958" cy="2638425"/>
            <a:chOff x="8374480" y="2208296"/>
            <a:chExt cx="1852958" cy="2638425"/>
          </a:xfrm>
        </p:grpSpPr>
        <p:pic>
          <p:nvPicPr>
            <p:cNvPr id="7" name="Imagen 6" descr="Interfaz de usuario gráfica, Texto, Aplicación&#10;&#10;Descripción generada automáticamente">
              <a:extLst>
                <a:ext uri="{FF2B5EF4-FFF2-40B4-BE49-F238E27FC236}">
                  <a16:creationId xmlns:a16="http://schemas.microsoft.com/office/drawing/2014/main" id="{45000919-F6D6-C7D1-C51D-486EA68B9FB3}"/>
                </a:ext>
              </a:extLst>
            </p:cNvPr>
            <p:cNvPicPr>
              <a:picLocks noChangeAspect="1"/>
            </p:cNvPicPr>
            <p:nvPr/>
          </p:nvPicPr>
          <p:blipFill>
            <a:blip r:embed="rId3"/>
            <a:srcRect r="4639"/>
            <a:stretch/>
          </p:blipFill>
          <p:spPr>
            <a:xfrm>
              <a:off x="8374480" y="2208296"/>
              <a:ext cx="1852958" cy="2638425"/>
            </a:xfrm>
            <a:prstGeom prst="rect">
              <a:avLst/>
            </a:prstGeom>
          </p:spPr>
        </p:pic>
        <p:sp>
          <p:nvSpPr>
            <p:cNvPr id="8" name="Rectángulo 7">
              <a:extLst>
                <a:ext uri="{FF2B5EF4-FFF2-40B4-BE49-F238E27FC236}">
                  <a16:creationId xmlns:a16="http://schemas.microsoft.com/office/drawing/2014/main" id="{491D8CF0-10AD-7B0A-C396-CB93C6D5CBA0}"/>
                </a:ext>
              </a:extLst>
            </p:cNvPr>
            <p:cNvSpPr/>
            <p:nvPr/>
          </p:nvSpPr>
          <p:spPr>
            <a:xfrm>
              <a:off x="8520041" y="2534071"/>
              <a:ext cx="98030" cy="2312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9" name="Imagen 8">
            <a:extLst>
              <a:ext uri="{FF2B5EF4-FFF2-40B4-BE49-F238E27FC236}">
                <a16:creationId xmlns:a16="http://schemas.microsoft.com/office/drawing/2014/main" id="{66C2A185-71A7-37FC-23E0-4E8333E261CC}"/>
              </a:ext>
            </a:extLst>
          </p:cNvPr>
          <p:cNvPicPr>
            <a:picLocks noChangeAspect="1"/>
          </p:cNvPicPr>
          <p:nvPr/>
        </p:nvPicPr>
        <p:blipFill>
          <a:blip r:embed="rId4"/>
          <a:stretch>
            <a:fillRect/>
          </a:stretch>
        </p:blipFill>
        <p:spPr>
          <a:xfrm>
            <a:off x="1665925" y="1573937"/>
            <a:ext cx="6670455" cy="4680000"/>
          </a:xfrm>
          <a:prstGeom prst="rect">
            <a:avLst/>
          </a:prstGeom>
        </p:spPr>
      </p:pic>
    </p:spTree>
    <p:extLst>
      <p:ext uri="{BB962C8B-B14F-4D97-AF65-F5344CB8AC3E}">
        <p14:creationId xmlns:p14="http://schemas.microsoft.com/office/powerpoint/2010/main" val="497462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D01482-20AA-59DC-DA42-4F29BBD5085C}"/>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DF6B1B82-462F-ECC9-C652-D69D83F31542}"/>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3" name="Subtítulo 2">
            <a:extLst>
              <a:ext uri="{FF2B5EF4-FFF2-40B4-BE49-F238E27FC236}">
                <a16:creationId xmlns:a16="http://schemas.microsoft.com/office/drawing/2014/main" id="{AC313D0A-639D-45EF-2F23-ED2774EC9E94}"/>
              </a:ext>
            </a:extLst>
          </p:cNvPr>
          <p:cNvSpPr txBox="1">
            <a:spLocks/>
          </p:cNvSpPr>
          <p:nvPr/>
        </p:nvSpPr>
        <p:spPr>
          <a:xfrm>
            <a:off x="777695" y="709927"/>
            <a:ext cx="8218597" cy="430887"/>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rgbClr val="0F44A3"/>
                </a:solidFill>
                <a:latin typeface="Verdana"/>
                <a:ea typeface="Verdana"/>
              </a:rPr>
              <a:t>Estructura de Ingresos en </a:t>
            </a:r>
            <a:r>
              <a:rPr lang="es-ES" sz="2800" b="1" dirty="0" err="1">
                <a:solidFill>
                  <a:srgbClr val="0F44A3"/>
                </a:solidFill>
                <a:latin typeface="Verdana"/>
                <a:ea typeface="Verdana"/>
              </a:rPr>
              <a:t>Ues</a:t>
            </a:r>
            <a:r>
              <a:rPr lang="es-ES" sz="2800" b="1" dirty="0">
                <a:solidFill>
                  <a:srgbClr val="0F44A3"/>
                </a:solidFill>
                <a:latin typeface="Verdana"/>
                <a:ea typeface="Verdana"/>
              </a:rPr>
              <a:t>. Estatales​</a:t>
            </a:r>
            <a:endParaRPr lang="es-ES" sz="2800" dirty="0">
              <a:solidFill>
                <a:srgbClr val="0F44A3"/>
              </a:solidFill>
              <a:latin typeface="Verdana"/>
              <a:ea typeface="Verdana"/>
            </a:endParaRPr>
          </a:p>
        </p:txBody>
      </p:sp>
      <p:grpSp>
        <p:nvGrpSpPr>
          <p:cNvPr id="4" name="Grupo 3">
            <a:extLst>
              <a:ext uri="{FF2B5EF4-FFF2-40B4-BE49-F238E27FC236}">
                <a16:creationId xmlns:a16="http://schemas.microsoft.com/office/drawing/2014/main" id="{4EF0C667-7EC3-05F4-2501-536F937376C6}"/>
              </a:ext>
            </a:extLst>
          </p:cNvPr>
          <p:cNvGrpSpPr/>
          <p:nvPr/>
        </p:nvGrpSpPr>
        <p:grpSpPr>
          <a:xfrm>
            <a:off x="8374480" y="2208296"/>
            <a:ext cx="1852958" cy="2638425"/>
            <a:chOff x="8374480" y="2208296"/>
            <a:chExt cx="1852958" cy="2638425"/>
          </a:xfrm>
        </p:grpSpPr>
        <p:pic>
          <p:nvPicPr>
            <p:cNvPr id="5" name="Imagen 4" descr="Interfaz de usuario gráfica, Texto, Aplicación&#10;&#10;Descripción generada automáticamente">
              <a:extLst>
                <a:ext uri="{FF2B5EF4-FFF2-40B4-BE49-F238E27FC236}">
                  <a16:creationId xmlns:a16="http://schemas.microsoft.com/office/drawing/2014/main" id="{73959383-31CE-136D-FEB9-B482D3CDF362}"/>
                </a:ext>
              </a:extLst>
            </p:cNvPr>
            <p:cNvPicPr>
              <a:picLocks noChangeAspect="1"/>
            </p:cNvPicPr>
            <p:nvPr/>
          </p:nvPicPr>
          <p:blipFill>
            <a:blip r:embed="rId3"/>
            <a:srcRect r="4639"/>
            <a:stretch/>
          </p:blipFill>
          <p:spPr>
            <a:xfrm>
              <a:off x="8374480" y="2208296"/>
              <a:ext cx="1852958" cy="2638425"/>
            </a:xfrm>
            <a:prstGeom prst="rect">
              <a:avLst/>
            </a:prstGeom>
          </p:spPr>
        </p:pic>
        <p:sp>
          <p:nvSpPr>
            <p:cNvPr id="6" name="Rectángulo 5">
              <a:extLst>
                <a:ext uri="{FF2B5EF4-FFF2-40B4-BE49-F238E27FC236}">
                  <a16:creationId xmlns:a16="http://schemas.microsoft.com/office/drawing/2014/main" id="{DC5DF1FB-B978-89B7-09F3-A55899AFA565}"/>
                </a:ext>
              </a:extLst>
            </p:cNvPr>
            <p:cNvSpPr/>
            <p:nvPr/>
          </p:nvSpPr>
          <p:spPr>
            <a:xfrm>
              <a:off x="8520041" y="2534071"/>
              <a:ext cx="98030" cy="2312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7" name="Imagen 6">
            <a:extLst>
              <a:ext uri="{FF2B5EF4-FFF2-40B4-BE49-F238E27FC236}">
                <a16:creationId xmlns:a16="http://schemas.microsoft.com/office/drawing/2014/main" id="{A35C70CF-D9D0-6FD4-519C-FBBCEE5D9AF6}"/>
              </a:ext>
            </a:extLst>
          </p:cNvPr>
          <p:cNvPicPr>
            <a:picLocks noChangeAspect="1"/>
          </p:cNvPicPr>
          <p:nvPr/>
        </p:nvPicPr>
        <p:blipFill>
          <a:blip r:embed="rId4"/>
          <a:stretch>
            <a:fillRect/>
          </a:stretch>
        </p:blipFill>
        <p:spPr>
          <a:xfrm>
            <a:off x="1829901" y="1614616"/>
            <a:ext cx="6477904" cy="4629796"/>
          </a:xfrm>
          <a:prstGeom prst="rect">
            <a:avLst/>
          </a:prstGeom>
        </p:spPr>
      </p:pic>
    </p:spTree>
    <p:extLst>
      <p:ext uri="{BB962C8B-B14F-4D97-AF65-F5344CB8AC3E}">
        <p14:creationId xmlns:p14="http://schemas.microsoft.com/office/powerpoint/2010/main" val="2332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B9B3BE-8D24-B32A-FDFA-C415BAAEF271}"/>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7971ED12-F29F-F9D1-0C7F-54DA6AB73A55}"/>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8" name="Subtítulo 2">
            <a:extLst>
              <a:ext uri="{FF2B5EF4-FFF2-40B4-BE49-F238E27FC236}">
                <a16:creationId xmlns:a16="http://schemas.microsoft.com/office/drawing/2014/main" id="{A941BA62-4D7A-64E1-DDC3-71CC243590B6}"/>
              </a:ext>
            </a:extLst>
          </p:cNvPr>
          <p:cNvSpPr txBox="1">
            <a:spLocks/>
          </p:cNvSpPr>
          <p:nvPr/>
        </p:nvSpPr>
        <p:spPr>
          <a:xfrm>
            <a:off x="732352" y="357373"/>
            <a:ext cx="10727296"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Evolución de indicadores de gestión financiera</a:t>
            </a:r>
          </a:p>
        </p:txBody>
      </p:sp>
      <p:grpSp>
        <p:nvGrpSpPr>
          <p:cNvPr id="10" name="Grupo 9">
            <a:extLst>
              <a:ext uri="{FF2B5EF4-FFF2-40B4-BE49-F238E27FC236}">
                <a16:creationId xmlns:a16="http://schemas.microsoft.com/office/drawing/2014/main" id="{31AD6A10-12EB-CB48-385D-E73D152928F7}"/>
              </a:ext>
            </a:extLst>
          </p:cNvPr>
          <p:cNvGrpSpPr/>
          <p:nvPr/>
        </p:nvGrpSpPr>
        <p:grpSpPr>
          <a:xfrm>
            <a:off x="2038864" y="1623193"/>
            <a:ext cx="8114271" cy="4525823"/>
            <a:chOff x="0" y="200378"/>
            <a:chExt cx="12192000" cy="6791229"/>
          </a:xfrm>
        </p:grpSpPr>
        <p:pic>
          <p:nvPicPr>
            <p:cNvPr id="11" name="Imagen 10" descr="Gráfico, Gráfico de líneas&#10;&#10;Descripción generada automáticamente">
              <a:extLst>
                <a:ext uri="{FF2B5EF4-FFF2-40B4-BE49-F238E27FC236}">
                  <a16:creationId xmlns:a16="http://schemas.microsoft.com/office/drawing/2014/main" id="{1C1BFBD5-9E29-8631-AF04-B4848741267A}"/>
                </a:ext>
              </a:extLst>
            </p:cNvPr>
            <p:cNvPicPr>
              <a:picLocks noChangeAspect="1"/>
            </p:cNvPicPr>
            <p:nvPr/>
          </p:nvPicPr>
          <p:blipFill>
            <a:blip r:embed="rId3"/>
            <a:stretch>
              <a:fillRect/>
            </a:stretch>
          </p:blipFill>
          <p:spPr>
            <a:xfrm>
              <a:off x="0" y="200378"/>
              <a:ext cx="12192000" cy="6457243"/>
            </a:xfrm>
            <a:prstGeom prst="rect">
              <a:avLst/>
            </a:prstGeom>
          </p:spPr>
        </p:pic>
        <p:pic>
          <p:nvPicPr>
            <p:cNvPr id="12" name="Imagen 11" descr="Diagrama, Icono&#10;&#10;Descripción generada automáticamente">
              <a:extLst>
                <a:ext uri="{FF2B5EF4-FFF2-40B4-BE49-F238E27FC236}">
                  <a16:creationId xmlns:a16="http://schemas.microsoft.com/office/drawing/2014/main" id="{72EB6F3D-FCB5-2E32-950C-9964199F1F97}"/>
                </a:ext>
              </a:extLst>
            </p:cNvPr>
            <p:cNvPicPr>
              <a:picLocks noChangeAspect="1"/>
            </p:cNvPicPr>
            <p:nvPr/>
          </p:nvPicPr>
          <p:blipFill>
            <a:blip r:embed="rId4"/>
            <a:stretch>
              <a:fillRect/>
            </a:stretch>
          </p:blipFill>
          <p:spPr>
            <a:xfrm>
              <a:off x="2776537" y="6477257"/>
              <a:ext cx="6638925" cy="514350"/>
            </a:xfrm>
            <a:prstGeom prst="rect">
              <a:avLst/>
            </a:prstGeom>
          </p:spPr>
        </p:pic>
      </p:grpSp>
      <p:sp>
        <p:nvSpPr>
          <p:cNvPr id="13" name="CuadroTexto 12">
            <a:extLst>
              <a:ext uri="{FF2B5EF4-FFF2-40B4-BE49-F238E27FC236}">
                <a16:creationId xmlns:a16="http://schemas.microsoft.com/office/drawing/2014/main" id="{29DAD81C-F16E-3C59-0F09-B36920643EB1}"/>
              </a:ext>
            </a:extLst>
          </p:cNvPr>
          <p:cNvSpPr txBox="1"/>
          <p:nvPr/>
        </p:nvSpPr>
        <p:spPr>
          <a:xfrm>
            <a:off x="657951" y="951832"/>
            <a:ext cx="7527543" cy="461665"/>
          </a:xfrm>
          <a:prstGeom prst="rect">
            <a:avLst/>
          </a:prstGeom>
          <a:noFill/>
        </p:spPr>
        <p:txBody>
          <a:bodyPr wrap="square" rtlCol="0">
            <a:spAutoFit/>
          </a:bodyPr>
          <a:lstStyle/>
          <a:p>
            <a:r>
              <a:rPr lang="es-ES" sz="2400" b="1" dirty="0">
                <a:solidFill>
                  <a:srgbClr val="0F44A3"/>
                </a:solidFill>
                <a:latin typeface="Verdana"/>
                <a:ea typeface="Verdana"/>
              </a:rPr>
              <a:t>Indicadores</a:t>
            </a:r>
            <a:r>
              <a:rPr lang="es-ES" sz="2400" dirty="0"/>
              <a:t> </a:t>
            </a:r>
            <a:r>
              <a:rPr lang="es-ES" sz="2400" b="1" dirty="0">
                <a:solidFill>
                  <a:srgbClr val="0F44A3"/>
                </a:solidFill>
                <a:latin typeface="Verdana"/>
                <a:ea typeface="Verdana"/>
              </a:rPr>
              <a:t>de endeudamiento</a:t>
            </a:r>
          </a:p>
        </p:txBody>
      </p:sp>
    </p:spTree>
    <p:extLst>
      <p:ext uri="{BB962C8B-B14F-4D97-AF65-F5344CB8AC3E}">
        <p14:creationId xmlns:p14="http://schemas.microsoft.com/office/powerpoint/2010/main" val="119539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A24276-BF28-2ADD-B31F-FB524CC195CC}"/>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AE744511-A7E8-AA9D-DA56-7BA801494E4E}"/>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grpSp>
        <p:nvGrpSpPr>
          <p:cNvPr id="4" name="Grupo 3">
            <a:extLst>
              <a:ext uri="{FF2B5EF4-FFF2-40B4-BE49-F238E27FC236}">
                <a16:creationId xmlns:a16="http://schemas.microsoft.com/office/drawing/2014/main" id="{6028C670-EC2E-E632-2D35-C43D4480D17D}"/>
              </a:ext>
            </a:extLst>
          </p:cNvPr>
          <p:cNvGrpSpPr/>
          <p:nvPr/>
        </p:nvGrpSpPr>
        <p:grpSpPr>
          <a:xfrm>
            <a:off x="2242457" y="1581024"/>
            <a:ext cx="7707085" cy="4777688"/>
            <a:chOff x="1174452" y="-494270"/>
            <a:chExt cx="10275583" cy="7032796"/>
          </a:xfrm>
        </p:grpSpPr>
        <p:pic>
          <p:nvPicPr>
            <p:cNvPr id="5" name="Imagen 4" descr="Gráfico, Gráfico de líneas&#10;&#10;Descripción generada automáticamente">
              <a:extLst>
                <a:ext uri="{FF2B5EF4-FFF2-40B4-BE49-F238E27FC236}">
                  <a16:creationId xmlns:a16="http://schemas.microsoft.com/office/drawing/2014/main" id="{5A1E8425-9C4B-B28E-F40C-2D8A866C3A6A}"/>
                </a:ext>
              </a:extLst>
            </p:cNvPr>
            <p:cNvPicPr>
              <a:picLocks noChangeAspect="1"/>
            </p:cNvPicPr>
            <p:nvPr/>
          </p:nvPicPr>
          <p:blipFill>
            <a:blip r:embed="rId3"/>
            <a:stretch>
              <a:fillRect/>
            </a:stretch>
          </p:blipFill>
          <p:spPr>
            <a:xfrm>
              <a:off x="1174452" y="-494270"/>
              <a:ext cx="10275583" cy="6858000"/>
            </a:xfrm>
            <a:prstGeom prst="rect">
              <a:avLst/>
            </a:prstGeom>
          </p:spPr>
        </p:pic>
        <p:pic>
          <p:nvPicPr>
            <p:cNvPr id="6" name="Imagen 5" descr="Diagrama, Icono&#10;&#10;Descripción generada automáticamente">
              <a:extLst>
                <a:ext uri="{FF2B5EF4-FFF2-40B4-BE49-F238E27FC236}">
                  <a16:creationId xmlns:a16="http://schemas.microsoft.com/office/drawing/2014/main" id="{409B6D14-4D82-36BE-DD00-2313B2F82016}"/>
                </a:ext>
              </a:extLst>
            </p:cNvPr>
            <p:cNvPicPr>
              <a:picLocks noChangeAspect="1"/>
            </p:cNvPicPr>
            <p:nvPr/>
          </p:nvPicPr>
          <p:blipFill>
            <a:blip r:embed="rId4"/>
            <a:stretch>
              <a:fillRect/>
            </a:stretch>
          </p:blipFill>
          <p:spPr>
            <a:xfrm>
              <a:off x="3548834" y="6024176"/>
              <a:ext cx="6638925" cy="514350"/>
            </a:xfrm>
            <a:prstGeom prst="rect">
              <a:avLst/>
            </a:prstGeom>
          </p:spPr>
        </p:pic>
      </p:grpSp>
      <p:sp>
        <p:nvSpPr>
          <p:cNvPr id="7" name="Subtítulo 2">
            <a:extLst>
              <a:ext uri="{FF2B5EF4-FFF2-40B4-BE49-F238E27FC236}">
                <a16:creationId xmlns:a16="http://schemas.microsoft.com/office/drawing/2014/main" id="{5DE7026C-0449-5A50-7D67-90B1E12FBC49}"/>
              </a:ext>
            </a:extLst>
          </p:cNvPr>
          <p:cNvSpPr txBox="1">
            <a:spLocks/>
          </p:cNvSpPr>
          <p:nvPr/>
        </p:nvSpPr>
        <p:spPr>
          <a:xfrm>
            <a:off x="732352" y="357373"/>
            <a:ext cx="10727296"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Evolución de indicadores de gestión financiera</a:t>
            </a:r>
          </a:p>
        </p:txBody>
      </p:sp>
      <p:sp>
        <p:nvSpPr>
          <p:cNvPr id="8" name="CuadroTexto 7">
            <a:extLst>
              <a:ext uri="{FF2B5EF4-FFF2-40B4-BE49-F238E27FC236}">
                <a16:creationId xmlns:a16="http://schemas.microsoft.com/office/drawing/2014/main" id="{2E5B7379-DB35-F938-A73B-950E606BF418}"/>
              </a:ext>
            </a:extLst>
          </p:cNvPr>
          <p:cNvSpPr txBox="1"/>
          <p:nvPr/>
        </p:nvSpPr>
        <p:spPr>
          <a:xfrm>
            <a:off x="732352" y="971339"/>
            <a:ext cx="9705249" cy="461665"/>
          </a:xfrm>
          <a:prstGeom prst="rect">
            <a:avLst/>
          </a:prstGeom>
          <a:noFill/>
        </p:spPr>
        <p:txBody>
          <a:bodyPr wrap="square" rtlCol="0">
            <a:spAutoFit/>
          </a:bodyPr>
          <a:lstStyle/>
          <a:p>
            <a:r>
              <a:rPr lang="es-ES" sz="2400" b="1" dirty="0">
                <a:solidFill>
                  <a:srgbClr val="0F44A3"/>
                </a:solidFill>
                <a:latin typeface="Verdana"/>
                <a:ea typeface="Verdana"/>
              </a:rPr>
              <a:t>Indicadores</a:t>
            </a:r>
            <a:r>
              <a:rPr lang="es-ES" sz="2400" dirty="0"/>
              <a:t> </a:t>
            </a:r>
            <a:r>
              <a:rPr lang="es-ES" sz="2400" b="1" dirty="0">
                <a:solidFill>
                  <a:srgbClr val="0F44A3"/>
                </a:solidFill>
                <a:latin typeface="Verdana"/>
                <a:ea typeface="Verdana"/>
              </a:rPr>
              <a:t>de recursos para enfrentar endeudamiento</a:t>
            </a:r>
          </a:p>
        </p:txBody>
      </p:sp>
    </p:spTree>
    <p:extLst>
      <p:ext uri="{BB962C8B-B14F-4D97-AF65-F5344CB8AC3E}">
        <p14:creationId xmlns:p14="http://schemas.microsoft.com/office/powerpoint/2010/main" val="4217114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5C65A4-60BC-703D-8093-7B88AB3685FF}"/>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D7DD203E-DB26-A0AA-08B0-7355A4B9102B}"/>
              </a:ext>
            </a:extLst>
          </p:cNvPr>
          <p:cNvSpPr txBox="1">
            <a:spLocks/>
          </p:cNvSpPr>
          <p:nvPr/>
        </p:nvSpPr>
        <p:spPr>
          <a:xfrm>
            <a:off x="9151137" y="6326552"/>
            <a:ext cx="2424125"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grpSp>
        <p:nvGrpSpPr>
          <p:cNvPr id="9" name="Grupo 8">
            <a:extLst>
              <a:ext uri="{FF2B5EF4-FFF2-40B4-BE49-F238E27FC236}">
                <a16:creationId xmlns:a16="http://schemas.microsoft.com/office/drawing/2014/main" id="{F055E995-511A-7E73-C561-D47DFDAF086E}"/>
              </a:ext>
            </a:extLst>
          </p:cNvPr>
          <p:cNvGrpSpPr/>
          <p:nvPr/>
        </p:nvGrpSpPr>
        <p:grpSpPr>
          <a:xfrm>
            <a:off x="1841252" y="1584685"/>
            <a:ext cx="8109857" cy="4757095"/>
            <a:chOff x="2286000" y="0"/>
            <a:chExt cx="7620000" cy="7115175"/>
          </a:xfrm>
        </p:grpSpPr>
        <p:pic>
          <p:nvPicPr>
            <p:cNvPr id="10" name="Imagen 9" descr="Gráfico, Gráfico de líneas&#10;&#10;Descripción generada automáticamente">
              <a:extLst>
                <a:ext uri="{FF2B5EF4-FFF2-40B4-BE49-F238E27FC236}">
                  <a16:creationId xmlns:a16="http://schemas.microsoft.com/office/drawing/2014/main" id="{E1EF7EB8-F405-661A-8BAA-BA98150C5307}"/>
                </a:ext>
              </a:extLst>
            </p:cNvPr>
            <p:cNvPicPr>
              <a:picLocks noChangeAspect="1"/>
            </p:cNvPicPr>
            <p:nvPr/>
          </p:nvPicPr>
          <p:blipFill>
            <a:blip r:embed="rId4"/>
            <a:stretch>
              <a:fillRect/>
            </a:stretch>
          </p:blipFill>
          <p:spPr>
            <a:xfrm>
              <a:off x="2286000" y="0"/>
              <a:ext cx="7620000" cy="6858000"/>
            </a:xfrm>
            <a:prstGeom prst="rect">
              <a:avLst/>
            </a:prstGeom>
          </p:spPr>
        </p:pic>
        <p:pic>
          <p:nvPicPr>
            <p:cNvPr id="11" name="Imagen 10" descr="Diagrama, Icono&#10;&#10;Descripción generada automáticamente">
              <a:extLst>
                <a:ext uri="{FF2B5EF4-FFF2-40B4-BE49-F238E27FC236}">
                  <a16:creationId xmlns:a16="http://schemas.microsoft.com/office/drawing/2014/main" id="{2E2EFB2B-9749-9281-B38A-B492BE43B079}"/>
                </a:ext>
              </a:extLst>
            </p:cNvPr>
            <p:cNvPicPr>
              <a:picLocks noChangeAspect="1"/>
            </p:cNvPicPr>
            <p:nvPr/>
          </p:nvPicPr>
          <p:blipFill>
            <a:blip r:embed="rId5"/>
            <a:stretch>
              <a:fillRect/>
            </a:stretch>
          </p:blipFill>
          <p:spPr>
            <a:xfrm>
              <a:off x="2776537" y="6600825"/>
              <a:ext cx="6638925" cy="514350"/>
            </a:xfrm>
            <a:prstGeom prst="rect">
              <a:avLst/>
            </a:prstGeom>
          </p:spPr>
        </p:pic>
      </p:grpSp>
      <p:sp>
        <p:nvSpPr>
          <p:cNvPr id="12" name="Subtítulo 2">
            <a:extLst>
              <a:ext uri="{FF2B5EF4-FFF2-40B4-BE49-F238E27FC236}">
                <a16:creationId xmlns:a16="http://schemas.microsoft.com/office/drawing/2014/main" id="{2205359A-F382-EC2C-D511-E1EBFDE75133}"/>
              </a:ext>
            </a:extLst>
          </p:cNvPr>
          <p:cNvSpPr txBox="1">
            <a:spLocks/>
          </p:cNvSpPr>
          <p:nvPr/>
        </p:nvSpPr>
        <p:spPr>
          <a:xfrm>
            <a:off x="732352" y="357373"/>
            <a:ext cx="10727296"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Evolución de indicadores de gestión financiera</a:t>
            </a:r>
          </a:p>
        </p:txBody>
      </p:sp>
      <p:sp>
        <p:nvSpPr>
          <p:cNvPr id="13" name="CuadroTexto 12">
            <a:extLst>
              <a:ext uri="{FF2B5EF4-FFF2-40B4-BE49-F238E27FC236}">
                <a16:creationId xmlns:a16="http://schemas.microsoft.com/office/drawing/2014/main" id="{C459901A-7F63-9F61-EA87-FBE0CDBCD720}"/>
              </a:ext>
            </a:extLst>
          </p:cNvPr>
          <p:cNvSpPr txBox="1"/>
          <p:nvPr/>
        </p:nvSpPr>
        <p:spPr>
          <a:xfrm>
            <a:off x="657951" y="951832"/>
            <a:ext cx="9705249" cy="461665"/>
          </a:xfrm>
          <a:prstGeom prst="rect">
            <a:avLst/>
          </a:prstGeom>
          <a:noFill/>
        </p:spPr>
        <p:txBody>
          <a:bodyPr wrap="square" rtlCol="0">
            <a:spAutoFit/>
          </a:bodyPr>
          <a:lstStyle/>
          <a:p>
            <a:r>
              <a:rPr lang="es-ES" sz="2400" b="1" dirty="0">
                <a:solidFill>
                  <a:srgbClr val="0F44A3"/>
                </a:solidFill>
                <a:latin typeface="Verdana"/>
                <a:ea typeface="Verdana"/>
              </a:rPr>
              <a:t>Indicadores</a:t>
            </a:r>
            <a:r>
              <a:rPr lang="es-ES" sz="2400" dirty="0"/>
              <a:t> </a:t>
            </a:r>
            <a:r>
              <a:rPr lang="es-ES" sz="2400" b="1" dirty="0">
                <a:solidFill>
                  <a:srgbClr val="0F44A3"/>
                </a:solidFill>
                <a:latin typeface="Verdana"/>
                <a:ea typeface="Verdana"/>
              </a:rPr>
              <a:t>de recursos para enfrentar endeudamiento</a:t>
            </a:r>
          </a:p>
        </p:txBody>
      </p:sp>
    </p:spTree>
    <p:extLst>
      <p:ext uri="{BB962C8B-B14F-4D97-AF65-F5344CB8AC3E}">
        <p14:creationId xmlns:p14="http://schemas.microsoft.com/office/powerpoint/2010/main" val="2634443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5F9B06D-CF96-06B0-7996-DCD0A176D37D}"/>
            </a:ext>
          </a:extLst>
        </p:cNvPr>
        <p:cNvGrpSpPr/>
        <p:nvPr/>
      </p:nvGrpSpPr>
      <p:grpSpPr>
        <a:xfrm>
          <a:off x="0" y="0"/>
          <a:ext cx="0" cy="0"/>
          <a:chOff x="0" y="0"/>
          <a:chExt cx="0" cy="0"/>
        </a:xfrm>
      </p:grpSpPr>
      <p:pic>
        <p:nvPicPr>
          <p:cNvPr id="3" name="Imagen 2" descr="Gráfico, Gráfico de barras&#10;&#10;Descripción generada automáticamente">
            <a:extLst>
              <a:ext uri="{FF2B5EF4-FFF2-40B4-BE49-F238E27FC236}">
                <a16:creationId xmlns:a16="http://schemas.microsoft.com/office/drawing/2014/main" id="{9C46301C-6364-8FD5-48F4-AA33CDE1833C}"/>
              </a:ext>
            </a:extLst>
          </p:cNvPr>
          <p:cNvPicPr>
            <a:picLocks noChangeAspect="1"/>
          </p:cNvPicPr>
          <p:nvPr/>
        </p:nvPicPr>
        <p:blipFill>
          <a:blip r:embed="rId4"/>
          <a:stretch>
            <a:fillRect/>
          </a:stretch>
        </p:blipFill>
        <p:spPr>
          <a:xfrm>
            <a:off x="2425860" y="1711871"/>
            <a:ext cx="7340278" cy="4369877"/>
          </a:xfrm>
          <a:prstGeom prst="rect">
            <a:avLst/>
          </a:prstGeom>
        </p:spPr>
      </p:pic>
      <p:sp>
        <p:nvSpPr>
          <p:cNvPr id="9" name="Subtítulo 2">
            <a:extLst>
              <a:ext uri="{FF2B5EF4-FFF2-40B4-BE49-F238E27FC236}">
                <a16:creationId xmlns:a16="http://schemas.microsoft.com/office/drawing/2014/main" id="{9A81D0F1-CB87-6FEC-D55E-B9C48F1826A5}"/>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10" name="Subtítulo 2">
            <a:extLst>
              <a:ext uri="{FF2B5EF4-FFF2-40B4-BE49-F238E27FC236}">
                <a16:creationId xmlns:a16="http://schemas.microsoft.com/office/drawing/2014/main" id="{77EF20AC-221A-A247-BA9A-F81C1D025F81}"/>
              </a:ext>
            </a:extLst>
          </p:cNvPr>
          <p:cNvSpPr txBox="1">
            <a:spLocks/>
          </p:cNvSpPr>
          <p:nvPr/>
        </p:nvSpPr>
        <p:spPr>
          <a:xfrm>
            <a:off x="777695" y="673068"/>
            <a:ext cx="6416821"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Perfiles de Salud Financiera</a:t>
            </a:r>
            <a:endParaRPr lang="es-ES" dirty="0">
              <a:ea typeface="Calibri"/>
              <a:cs typeface="Calibri"/>
            </a:endParaRPr>
          </a:p>
        </p:txBody>
      </p:sp>
      <p:sp>
        <p:nvSpPr>
          <p:cNvPr id="11" name="Subtítulo 2">
            <a:extLst>
              <a:ext uri="{FF2B5EF4-FFF2-40B4-BE49-F238E27FC236}">
                <a16:creationId xmlns:a16="http://schemas.microsoft.com/office/drawing/2014/main" id="{90EB4ABD-DDC2-1FF0-7A01-7EF01AFF4F69}"/>
              </a:ext>
            </a:extLst>
          </p:cNvPr>
          <p:cNvSpPr txBox="1">
            <a:spLocks/>
          </p:cNvSpPr>
          <p:nvPr/>
        </p:nvSpPr>
        <p:spPr>
          <a:xfrm>
            <a:off x="8771704" y="6358712"/>
            <a:ext cx="2424125"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Tree>
    <p:extLst>
      <p:ext uri="{BB962C8B-B14F-4D97-AF65-F5344CB8AC3E}">
        <p14:creationId xmlns:p14="http://schemas.microsoft.com/office/powerpoint/2010/main" val="36256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A63E78-A525-5380-AFC4-2F9357958C5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E4C2E422-8F70-905C-E75C-0B01E3BD5099}"/>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9" name="Subtítulo 2">
            <a:extLst>
              <a:ext uri="{FF2B5EF4-FFF2-40B4-BE49-F238E27FC236}">
                <a16:creationId xmlns:a16="http://schemas.microsoft.com/office/drawing/2014/main" id="{F12DBF88-818C-5644-380A-A85D9911EA8A}"/>
              </a:ext>
            </a:extLst>
          </p:cNvPr>
          <p:cNvSpPr txBox="1">
            <a:spLocks/>
          </p:cNvSpPr>
          <p:nvPr/>
        </p:nvSpPr>
        <p:spPr>
          <a:xfrm>
            <a:off x="777694" y="488402"/>
            <a:ext cx="9497875" cy="861774"/>
          </a:xfrm>
          <a:prstGeom prst="rect">
            <a:avLst/>
          </a:prstGeom>
          <a:noFill/>
        </p:spPr>
        <p:txBody>
          <a:bodyPr vert="horz" wrap="squar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Clasificación 2024 de perfiles de riesgo</a:t>
            </a:r>
            <a:endParaRPr lang="es-ES" dirty="0">
              <a:solidFill>
                <a:srgbClr val="000000"/>
              </a:solidFill>
              <a:latin typeface="Calibri" panose="020F0502020204030204"/>
              <a:ea typeface="Calibri"/>
              <a:cs typeface="Calibri"/>
            </a:endParaRPr>
          </a:p>
          <a:p>
            <a:r>
              <a:rPr lang="es-ES" sz="2400" b="1" dirty="0">
                <a:solidFill>
                  <a:srgbClr val="0F44A3"/>
                </a:solidFill>
                <a:latin typeface="Verdana"/>
                <a:ea typeface="Verdana"/>
              </a:rPr>
              <a:t>Tipo de IES y matrícula</a:t>
            </a:r>
            <a:endParaRPr lang="es-ES" sz="2400" dirty="0">
              <a:ea typeface="Calibri"/>
              <a:cs typeface="Calibri"/>
            </a:endParaRPr>
          </a:p>
        </p:txBody>
      </p:sp>
      <p:sp>
        <p:nvSpPr>
          <p:cNvPr id="10" name="Subtítulo 2">
            <a:extLst>
              <a:ext uri="{FF2B5EF4-FFF2-40B4-BE49-F238E27FC236}">
                <a16:creationId xmlns:a16="http://schemas.microsoft.com/office/drawing/2014/main" id="{AD225DE5-DF53-E367-BA7A-53411C8C247C}"/>
              </a:ext>
            </a:extLst>
          </p:cNvPr>
          <p:cNvSpPr txBox="1">
            <a:spLocks/>
          </p:cNvSpPr>
          <p:nvPr/>
        </p:nvSpPr>
        <p:spPr>
          <a:xfrm>
            <a:off x="8771704" y="6358712"/>
            <a:ext cx="2424125"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grpSp>
        <p:nvGrpSpPr>
          <p:cNvPr id="11" name="Grupo 10">
            <a:extLst>
              <a:ext uri="{FF2B5EF4-FFF2-40B4-BE49-F238E27FC236}">
                <a16:creationId xmlns:a16="http://schemas.microsoft.com/office/drawing/2014/main" id="{445B755B-53D9-FD83-37A9-12A08A8FDC32}"/>
              </a:ext>
            </a:extLst>
          </p:cNvPr>
          <p:cNvGrpSpPr/>
          <p:nvPr/>
        </p:nvGrpSpPr>
        <p:grpSpPr>
          <a:xfrm>
            <a:off x="582976" y="1865982"/>
            <a:ext cx="11170644" cy="3551802"/>
            <a:chOff x="582976" y="1865982"/>
            <a:chExt cx="11170644" cy="3551802"/>
          </a:xfrm>
        </p:grpSpPr>
        <p:pic>
          <p:nvPicPr>
            <p:cNvPr id="12" name="Imagen 11" descr="Gráfico, Gráfico de barras&#10;&#10;Descripción generada automáticamente">
              <a:extLst>
                <a:ext uri="{FF2B5EF4-FFF2-40B4-BE49-F238E27FC236}">
                  <a16:creationId xmlns:a16="http://schemas.microsoft.com/office/drawing/2014/main" id="{EEBD04C8-55A8-3114-E081-2C0F0623A939}"/>
                </a:ext>
              </a:extLst>
            </p:cNvPr>
            <p:cNvPicPr>
              <a:picLocks noChangeAspect="1"/>
            </p:cNvPicPr>
            <p:nvPr/>
          </p:nvPicPr>
          <p:blipFill>
            <a:blip r:embed="rId3"/>
            <a:srcRect l="151" r="16566" b="259"/>
            <a:stretch/>
          </p:blipFill>
          <p:spPr>
            <a:xfrm>
              <a:off x="582976" y="1886639"/>
              <a:ext cx="5076945" cy="3531145"/>
            </a:xfrm>
            <a:prstGeom prst="rect">
              <a:avLst/>
            </a:prstGeom>
          </p:spPr>
        </p:pic>
        <p:pic>
          <p:nvPicPr>
            <p:cNvPr id="13" name="Imagen 12" descr="Gráfico, Gráfico de barras&#10;&#10;Descripción generada automáticamente">
              <a:extLst>
                <a:ext uri="{FF2B5EF4-FFF2-40B4-BE49-F238E27FC236}">
                  <a16:creationId xmlns:a16="http://schemas.microsoft.com/office/drawing/2014/main" id="{64500B51-842B-0217-4CF9-6843BF1CEB74}"/>
                </a:ext>
              </a:extLst>
            </p:cNvPr>
            <p:cNvPicPr>
              <a:picLocks noChangeAspect="1"/>
            </p:cNvPicPr>
            <p:nvPr/>
          </p:nvPicPr>
          <p:blipFill>
            <a:blip r:embed="rId4"/>
            <a:stretch>
              <a:fillRect/>
            </a:stretch>
          </p:blipFill>
          <p:spPr>
            <a:xfrm>
              <a:off x="5657620" y="1865982"/>
              <a:ext cx="6096000" cy="3540314"/>
            </a:xfrm>
            <a:prstGeom prst="rect">
              <a:avLst/>
            </a:prstGeom>
          </p:spPr>
        </p:pic>
      </p:grpSp>
    </p:spTree>
    <p:extLst>
      <p:ext uri="{BB962C8B-B14F-4D97-AF65-F5344CB8AC3E}">
        <p14:creationId xmlns:p14="http://schemas.microsoft.com/office/powerpoint/2010/main" val="2199841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ítulo 2">
            <a:extLst>
              <a:ext uri="{FF2B5EF4-FFF2-40B4-BE49-F238E27FC236}">
                <a16:creationId xmlns:a16="http://schemas.microsoft.com/office/drawing/2014/main" id="{33A54239-4B79-2431-A029-CB6D86215760}"/>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2" name="Subtítulo 2">
            <a:extLst>
              <a:ext uri="{FF2B5EF4-FFF2-40B4-BE49-F238E27FC236}">
                <a16:creationId xmlns:a16="http://schemas.microsoft.com/office/drawing/2014/main" id="{42E5F674-070A-0167-48B9-D0A217286648}"/>
              </a:ext>
            </a:extLst>
          </p:cNvPr>
          <p:cNvSpPr txBox="1">
            <a:spLocks/>
          </p:cNvSpPr>
          <p:nvPr/>
        </p:nvSpPr>
        <p:spPr>
          <a:xfrm>
            <a:off x="777695" y="488402"/>
            <a:ext cx="9039334" cy="861774"/>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Clasificación 2024 de perfiles de riesgo</a:t>
            </a:r>
            <a:endParaRPr lang="es-ES" sz="3200" dirty="0">
              <a:solidFill>
                <a:srgbClr val="000000"/>
              </a:solidFill>
              <a:latin typeface="Verdana"/>
              <a:ea typeface="Verdana"/>
            </a:endParaRPr>
          </a:p>
          <a:p>
            <a:r>
              <a:rPr lang="es-ES" sz="2400" b="1" dirty="0">
                <a:solidFill>
                  <a:srgbClr val="0F44A3"/>
                </a:solidFill>
                <a:latin typeface="Verdana"/>
                <a:ea typeface="Verdana"/>
              </a:rPr>
              <a:t>Tipo de Universidades y matrícula</a:t>
            </a:r>
            <a:endParaRPr lang="es-ES" sz="2400" dirty="0"/>
          </a:p>
        </p:txBody>
      </p:sp>
      <p:grpSp>
        <p:nvGrpSpPr>
          <p:cNvPr id="3" name="Grupo 2">
            <a:extLst>
              <a:ext uri="{FF2B5EF4-FFF2-40B4-BE49-F238E27FC236}">
                <a16:creationId xmlns:a16="http://schemas.microsoft.com/office/drawing/2014/main" id="{F59BA52B-C6C4-B012-3FBA-EF54FF0BC403}"/>
              </a:ext>
            </a:extLst>
          </p:cNvPr>
          <p:cNvGrpSpPr/>
          <p:nvPr/>
        </p:nvGrpSpPr>
        <p:grpSpPr>
          <a:xfrm>
            <a:off x="615816" y="2079272"/>
            <a:ext cx="11189368" cy="3550343"/>
            <a:chOff x="581526" y="1869396"/>
            <a:chExt cx="11189368" cy="3550343"/>
          </a:xfrm>
        </p:grpSpPr>
        <p:pic>
          <p:nvPicPr>
            <p:cNvPr id="5" name="Imagen 4" descr="Gráfico, Gráfico de barras&#10;&#10;Descripción generada automáticamente">
              <a:extLst>
                <a:ext uri="{FF2B5EF4-FFF2-40B4-BE49-F238E27FC236}">
                  <a16:creationId xmlns:a16="http://schemas.microsoft.com/office/drawing/2014/main" id="{2A7460C1-67DE-24BA-998B-9551E98D5A52}"/>
                </a:ext>
              </a:extLst>
            </p:cNvPr>
            <p:cNvPicPr>
              <a:picLocks noChangeAspect="1"/>
            </p:cNvPicPr>
            <p:nvPr/>
          </p:nvPicPr>
          <p:blipFill>
            <a:blip r:embed="rId3"/>
            <a:srcRect r="16474" b="-283"/>
            <a:stretch/>
          </p:blipFill>
          <p:spPr>
            <a:xfrm>
              <a:off x="581526" y="1869396"/>
              <a:ext cx="5091721" cy="3550343"/>
            </a:xfrm>
            <a:prstGeom prst="rect">
              <a:avLst/>
            </a:prstGeom>
          </p:spPr>
        </p:pic>
        <p:pic>
          <p:nvPicPr>
            <p:cNvPr id="6" name="Imagen 5" descr="Gráfico, Gráfico de barras&#10;&#10;Descripción generada automáticamente">
              <a:extLst>
                <a:ext uri="{FF2B5EF4-FFF2-40B4-BE49-F238E27FC236}">
                  <a16:creationId xmlns:a16="http://schemas.microsoft.com/office/drawing/2014/main" id="{FC186471-102B-6AE6-A600-388B72C1FB80}"/>
                </a:ext>
              </a:extLst>
            </p:cNvPr>
            <p:cNvPicPr>
              <a:picLocks noChangeAspect="1"/>
            </p:cNvPicPr>
            <p:nvPr/>
          </p:nvPicPr>
          <p:blipFill>
            <a:blip r:embed="rId4"/>
            <a:stretch>
              <a:fillRect/>
            </a:stretch>
          </p:blipFill>
          <p:spPr>
            <a:xfrm>
              <a:off x="5674894" y="1879422"/>
              <a:ext cx="6096000" cy="3540314"/>
            </a:xfrm>
            <a:prstGeom prst="rect">
              <a:avLst/>
            </a:prstGeom>
          </p:spPr>
        </p:pic>
      </p:grpSp>
    </p:spTree>
    <p:extLst>
      <p:ext uri="{BB962C8B-B14F-4D97-AF65-F5344CB8AC3E}">
        <p14:creationId xmlns:p14="http://schemas.microsoft.com/office/powerpoint/2010/main" val="924921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EFCCFAA-43E4-427C-27F0-F64D16597961}"/>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0AFAC4DC-B5E3-4BED-4DA1-C74074C73E6F}"/>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4" name="Subtítulo 2">
            <a:extLst>
              <a:ext uri="{FF2B5EF4-FFF2-40B4-BE49-F238E27FC236}">
                <a16:creationId xmlns:a16="http://schemas.microsoft.com/office/drawing/2014/main" id="{EA7602F2-F376-A13B-4A17-E3A1908281A9}"/>
              </a:ext>
            </a:extLst>
          </p:cNvPr>
          <p:cNvSpPr txBox="1">
            <a:spLocks/>
          </p:cNvSpPr>
          <p:nvPr/>
        </p:nvSpPr>
        <p:spPr>
          <a:xfrm>
            <a:off x="777695" y="488402"/>
            <a:ext cx="9039334" cy="861774"/>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Clasificación 2024 de perfiles de riesgo</a:t>
            </a:r>
            <a:endParaRPr lang="es-ES" sz="3200" dirty="0">
              <a:solidFill>
                <a:srgbClr val="000000"/>
              </a:solidFill>
              <a:latin typeface="Verdana"/>
              <a:ea typeface="Verdana"/>
            </a:endParaRPr>
          </a:p>
          <a:p>
            <a:r>
              <a:rPr lang="es-ES" sz="2400" b="1" dirty="0" err="1">
                <a:solidFill>
                  <a:srgbClr val="0F44A3"/>
                </a:solidFill>
                <a:latin typeface="Verdana"/>
                <a:ea typeface="Verdana"/>
              </a:rPr>
              <a:t>IPs</a:t>
            </a:r>
            <a:r>
              <a:rPr lang="es-ES" sz="2400" b="1" dirty="0">
                <a:solidFill>
                  <a:srgbClr val="0F44A3"/>
                </a:solidFill>
                <a:latin typeface="Verdana"/>
                <a:ea typeface="Verdana"/>
              </a:rPr>
              <a:t> por cuartiles y matrícula</a:t>
            </a:r>
            <a:endParaRPr lang="es-ES" sz="2400" dirty="0"/>
          </a:p>
        </p:txBody>
      </p:sp>
      <p:grpSp>
        <p:nvGrpSpPr>
          <p:cNvPr id="5" name="Grupo 4">
            <a:extLst>
              <a:ext uri="{FF2B5EF4-FFF2-40B4-BE49-F238E27FC236}">
                <a16:creationId xmlns:a16="http://schemas.microsoft.com/office/drawing/2014/main" id="{AFAE16FE-9210-DF0D-5A86-CCA02784949A}"/>
              </a:ext>
            </a:extLst>
          </p:cNvPr>
          <p:cNvGrpSpPr/>
          <p:nvPr/>
        </p:nvGrpSpPr>
        <p:grpSpPr>
          <a:xfrm>
            <a:off x="581525" y="2084287"/>
            <a:ext cx="11229474" cy="3540314"/>
            <a:chOff x="581525" y="1884947"/>
            <a:chExt cx="11229474" cy="3540314"/>
          </a:xfrm>
        </p:grpSpPr>
        <p:pic>
          <p:nvPicPr>
            <p:cNvPr id="6" name="Imagen 5" descr="Gráfico, Gráfico de barras&#10;&#10;Descripción generada automáticamente">
              <a:extLst>
                <a:ext uri="{FF2B5EF4-FFF2-40B4-BE49-F238E27FC236}">
                  <a16:creationId xmlns:a16="http://schemas.microsoft.com/office/drawing/2014/main" id="{9ECDD94B-F3DA-75E1-8E3C-11C0AF9C2528}"/>
                </a:ext>
              </a:extLst>
            </p:cNvPr>
            <p:cNvPicPr>
              <a:picLocks noChangeAspect="1"/>
            </p:cNvPicPr>
            <p:nvPr/>
          </p:nvPicPr>
          <p:blipFill>
            <a:blip r:embed="rId4"/>
            <a:srcRect t="282" r="15815"/>
            <a:stretch/>
          </p:blipFill>
          <p:spPr>
            <a:xfrm>
              <a:off x="581525" y="1884947"/>
              <a:ext cx="5131894" cy="3530317"/>
            </a:xfrm>
            <a:prstGeom prst="rect">
              <a:avLst/>
            </a:prstGeom>
          </p:spPr>
        </p:pic>
        <p:pic>
          <p:nvPicPr>
            <p:cNvPr id="7" name="Imagen 6" descr="Gráfico&#10;&#10;Descripción generada automáticamente">
              <a:extLst>
                <a:ext uri="{FF2B5EF4-FFF2-40B4-BE49-F238E27FC236}">
                  <a16:creationId xmlns:a16="http://schemas.microsoft.com/office/drawing/2014/main" id="{0E4AE8A1-D77A-69DA-34E2-06EE439DB6F8}"/>
                </a:ext>
              </a:extLst>
            </p:cNvPr>
            <p:cNvPicPr>
              <a:picLocks noChangeAspect="1"/>
            </p:cNvPicPr>
            <p:nvPr/>
          </p:nvPicPr>
          <p:blipFill>
            <a:blip r:embed="rId5"/>
            <a:stretch>
              <a:fillRect/>
            </a:stretch>
          </p:blipFill>
          <p:spPr>
            <a:xfrm>
              <a:off x="5714999" y="1884947"/>
              <a:ext cx="6096000" cy="3540314"/>
            </a:xfrm>
            <a:prstGeom prst="rect">
              <a:avLst/>
            </a:prstGeom>
          </p:spPr>
        </p:pic>
      </p:grpSp>
    </p:spTree>
    <p:extLst>
      <p:ext uri="{BB962C8B-B14F-4D97-AF65-F5344CB8AC3E}">
        <p14:creationId xmlns:p14="http://schemas.microsoft.com/office/powerpoint/2010/main" val="1931704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4A3EE7B-DEB9-D734-54B1-E1D9B06FF4AD}"/>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CDE567A8-BE05-A54D-3FD0-FF56A702580B}"/>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4" name="Subtítulo 2">
            <a:extLst>
              <a:ext uri="{FF2B5EF4-FFF2-40B4-BE49-F238E27FC236}">
                <a16:creationId xmlns:a16="http://schemas.microsoft.com/office/drawing/2014/main" id="{06DD2560-C710-44C1-F569-082FDB54EBC6}"/>
              </a:ext>
            </a:extLst>
          </p:cNvPr>
          <p:cNvSpPr txBox="1">
            <a:spLocks/>
          </p:cNvSpPr>
          <p:nvPr/>
        </p:nvSpPr>
        <p:spPr>
          <a:xfrm>
            <a:off x="777695" y="488402"/>
            <a:ext cx="9039334" cy="861774"/>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Clasificación 2024 de perfiles de riesgo</a:t>
            </a:r>
            <a:endParaRPr lang="es-ES" sz="3200" dirty="0">
              <a:solidFill>
                <a:srgbClr val="000000"/>
              </a:solidFill>
              <a:latin typeface="Verdana"/>
              <a:ea typeface="Verdana"/>
            </a:endParaRPr>
          </a:p>
          <a:p>
            <a:r>
              <a:rPr lang="es-ES" sz="2400" b="1" dirty="0">
                <a:solidFill>
                  <a:srgbClr val="0F44A3"/>
                </a:solidFill>
                <a:latin typeface="Verdana"/>
                <a:ea typeface="Verdana"/>
              </a:rPr>
              <a:t>Tipos de CFT y matrícula</a:t>
            </a:r>
            <a:endParaRPr lang="es-ES" sz="2400" dirty="0"/>
          </a:p>
        </p:txBody>
      </p:sp>
      <p:grpSp>
        <p:nvGrpSpPr>
          <p:cNvPr id="5" name="Grupo 4">
            <a:extLst>
              <a:ext uri="{FF2B5EF4-FFF2-40B4-BE49-F238E27FC236}">
                <a16:creationId xmlns:a16="http://schemas.microsoft.com/office/drawing/2014/main" id="{2AABA27A-CF93-26AF-F05B-3B9DE32ACCF1}"/>
              </a:ext>
            </a:extLst>
          </p:cNvPr>
          <p:cNvGrpSpPr/>
          <p:nvPr/>
        </p:nvGrpSpPr>
        <p:grpSpPr>
          <a:xfrm>
            <a:off x="592957" y="2084287"/>
            <a:ext cx="11169316" cy="3540314"/>
            <a:chOff x="581527" y="1884948"/>
            <a:chExt cx="11169316" cy="3540314"/>
          </a:xfrm>
        </p:grpSpPr>
        <p:pic>
          <p:nvPicPr>
            <p:cNvPr id="6" name="Imagen 5" descr="Gráfico&#10;&#10;Descripción generada automáticamente">
              <a:extLst>
                <a:ext uri="{FF2B5EF4-FFF2-40B4-BE49-F238E27FC236}">
                  <a16:creationId xmlns:a16="http://schemas.microsoft.com/office/drawing/2014/main" id="{036FF779-2921-F11A-999F-49F8AC4496B6}"/>
                </a:ext>
              </a:extLst>
            </p:cNvPr>
            <p:cNvPicPr>
              <a:picLocks noChangeAspect="1"/>
            </p:cNvPicPr>
            <p:nvPr/>
          </p:nvPicPr>
          <p:blipFill>
            <a:blip r:embed="rId4"/>
            <a:srcRect r="16776"/>
            <a:stretch/>
          </p:blipFill>
          <p:spPr>
            <a:xfrm>
              <a:off x="581527" y="1884948"/>
              <a:ext cx="5073318" cy="3540314"/>
            </a:xfrm>
            <a:prstGeom prst="rect">
              <a:avLst/>
            </a:prstGeom>
          </p:spPr>
        </p:pic>
        <p:pic>
          <p:nvPicPr>
            <p:cNvPr id="7" name="Imagen 6" descr="Gráfico&#10;&#10;Descripción generada automáticamente">
              <a:extLst>
                <a:ext uri="{FF2B5EF4-FFF2-40B4-BE49-F238E27FC236}">
                  <a16:creationId xmlns:a16="http://schemas.microsoft.com/office/drawing/2014/main" id="{F8D20731-4527-FD73-96CC-84F837B14353}"/>
                </a:ext>
              </a:extLst>
            </p:cNvPr>
            <p:cNvPicPr>
              <a:picLocks noChangeAspect="1"/>
            </p:cNvPicPr>
            <p:nvPr/>
          </p:nvPicPr>
          <p:blipFill>
            <a:blip r:embed="rId5"/>
            <a:stretch>
              <a:fillRect/>
            </a:stretch>
          </p:blipFill>
          <p:spPr>
            <a:xfrm>
              <a:off x="5654843" y="1884948"/>
              <a:ext cx="6096000" cy="3540314"/>
            </a:xfrm>
            <a:prstGeom prst="rect">
              <a:avLst/>
            </a:prstGeom>
          </p:spPr>
        </p:pic>
      </p:grpSp>
    </p:spTree>
    <p:extLst>
      <p:ext uri="{BB962C8B-B14F-4D97-AF65-F5344CB8AC3E}">
        <p14:creationId xmlns:p14="http://schemas.microsoft.com/office/powerpoint/2010/main" val="99210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BBC0AB-6025-5FF4-250F-8D9FAF12BA59}"/>
            </a:ext>
          </a:extLst>
        </p:cNvPr>
        <p:cNvGrpSpPr/>
        <p:nvPr/>
      </p:nvGrpSpPr>
      <p:grpSpPr>
        <a:xfrm>
          <a:off x="0" y="0"/>
          <a:ext cx="0" cy="0"/>
          <a:chOff x="0" y="0"/>
          <a:chExt cx="0" cy="0"/>
        </a:xfrm>
      </p:grpSpPr>
      <p:pic>
        <p:nvPicPr>
          <p:cNvPr id="7" name="Imagen 6" descr="Forma&#10;&#10;Descripción generada automáticamente">
            <a:extLst>
              <a:ext uri="{FF2B5EF4-FFF2-40B4-BE49-F238E27FC236}">
                <a16:creationId xmlns:a16="http://schemas.microsoft.com/office/drawing/2014/main" id="{E4E418E6-2605-B218-53F0-35248B859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78" y="774700"/>
            <a:ext cx="2413000" cy="2654300"/>
          </a:xfrm>
          <a:prstGeom prst="rect">
            <a:avLst/>
          </a:prstGeom>
        </p:spPr>
      </p:pic>
      <p:sp>
        <p:nvSpPr>
          <p:cNvPr id="3" name="Subtítulo 2">
            <a:extLst>
              <a:ext uri="{FF2B5EF4-FFF2-40B4-BE49-F238E27FC236}">
                <a16:creationId xmlns:a16="http://schemas.microsoft.com/office/drawing/2014/main" id="{F236E650-945A-DC16-B493-4A3C9CEC4244}"/>
              </a:ext>
            </a:extLst>
          </p:cNvPr>
          <p:cNvSpPr txBox="1">
            <a:spLocks/>
          </p:cNvSpPr>
          <p:nvPr/>
        </p:nvSpPr>
        <p:spPr>
          <a:xfrm>
            <a:off x="3493463" y="666883"/>
            <a:ext cx="3922321" cy="397545"/>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rPr>
              <a:t>Estructura</a:t>
            </a:r>
            <a:endParaRPr lang="es-ES" sz="2800" dirty="0"/>
          </a:p>
        </p:txBody>
      </p:sp>
      <p:sp>
        <p:nvSpPr>
          <p:cNvPr id="8" name="CuadroTexto 1">
            <a:extLst>
              <a:ext uri="{FF2B5EF4-FFF2-40B4-BE49-F238E27FC236}">
                <a16:creationId xmlns:a16="http://schemas.microsoft.com/office/drawing/2014/main" id="{280D9750-FC6F-1D25-DE58-8DD37F26EA1F}"/>
              </a:ext>
            </a:extLst>
          </p:cNvPr>
          <p:cNvSpPr txBox="1">
            <a:spLocks noChangeArrowheads="1"/>
          </p:cNvSpPr>
          <p:nvPr/>
        </p:nvSpPr>
        <p:spPr bwMode="auto">
          <a:xfrm>
            <a:off x="3493463" y="1401522"/>
            <a:ext cx="7250737"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spcBef>
                <a:spcPct val="0"/>
              </a:spcBef>
              <a:spcAft>
                <a:spcPts val="2100"/>
              </a:spcAft>
              <a:buFont typeface="+mj-lt"/>
              <a:buAutoNum type="arabicPeriod" startAt="4"/>
              <a:defRPr/>
            </a:pPr>
            <a:r>
              <a:rPr lang="es-ES" altLang="es-ES_tradnl" sz="2000" dirty="0">
                <a:ea typeface="Verdana"/>
                <a:cs typeface="Verdana" panose="020B0604030504040204" pitchFamily="34" charset="0"/>
              </a:rPr>
              <a:t>Resultados</a:t>
            </a:r>
          </a:p>
          <a:p>
            <a:pPr marL="1371600" lvl="4" indent="-457200">
              <a:spcBef>
                <a:spcPct val="0"/>
              </a:spcBef>
              <a:spcAft>
                <a:spcPts val="1500"/>
              </a:spcAft>
              <a:buFont typeface="+mj-lt"/>
              <a:buAutoNum type="alphaLcParenR"/>
              <a:defRPr/>
            </a:pPr>
            <a:r>
              <a:rPr lang="es-ES" sz="2000" dirty="0"/>
              <a:t>Estructuras de ingreso. General y por subsistemas</a:t>
            </a:r>
          </a:p>
          <a:p>
            <a:pPr marL="1371600" lvl="4" indent="-457200">
              <a:spcBef>
                <a:spcPct val="0"/>
              </a:spcBef>
              <a:spcAft>
                <a:spcPts val="1500"/>
              </a:spcAft>
              <a:buFont typeface="+mj-lt"/>
              <a:buAutoNum type="alphaLcParenR"/>
              <a:defRPr/>
            </a:pPr>
            <a:r>
              <a:rPr lang="es-ES" altLang="es-ES_tradnl" sz="2000" dirty="0">
                <a:ea typeface="Verdana"/>
                <a:cs typeface="Verdana" panose="020B0604030504040204" pitchFamily="34" charset="0"/>
              </a:rPr>
              <a:t>Evolución de indicadores de gestión financiera</a:t>
            </a:r>
          </a:p>
          <a:p>
            <a:pPr marL="1371600" lvl="4" indent="-457200">
              <a:spcBef>
                <a:spcPct val="0"/>
              </a:spcBef>
              <a:spcAft>
                <a:spcPts val="1500"/>
              </a:spcAft>
              <a:buFont typeface="+mj-lt"/>
              <a:buAutoNum type="alphaLcParenR"/>
              <a:defRPr/>
            </a:pPr>
            <a:r>
              <a:rPr lang="es-ES" sz="2000" b="0" i="0" u="none" strike="noStrike" dirty="0">
                <a:effectLst/>
              </a:rPr>
              <a:t>Perfiles de salud financiera: General, y por subsistemas</a:t>
            </a:r>
            <a:endParaRPr lang="en-US" sz="2000" dirty="0"/>
          </a:p>
          <a:p>
            <a:pPr marL="1371600" lvl="4" indent="-457200">
              <a:spcBef>
                <a:spcPct val="0"/>
              </a:spcBef>
              <a:spcAft>
                <a:spcPts val="1500"/>
              </a:spcAft>
              <a:buFont typeface="+mj-lt"/>
              <a:buAutoNum type="alphaLcParenR"/>
              <a:defRPr/>
            </a:pPr>
            <a:r>
              <a:rPr lang="es-ES" sz="2000" b="0" i="0" u="none" strike="noStrike" dirty="0">
                <a:effectLst/>
              </a:rPr>
              <a:t>Relación entre estructura de ingresos y salud financiera </a:t>
            </a:r>
          </a:p>
          <a:p>
            <a:pPr marL="1371600" lvl="4" indent="-457200">
              <a:spcBef>
                <a:spcPct val="0"/>
              </a:spcBef>
              <a:spcAft>
                <a:spcPts val="1500"/>
              </a:spcAft>
              <a:buFont typeface="+mj-lt"/>
              <a:buAutoNum type="alphaLcParenR"/>
              <a:defRPr/>
            </a:pPr>
            <a:r>
              <a:rPr lang="es-ES" sz="2000" b="0" i="0" u="none" strike="noStrike" dirty="0">
                <a:effectLst/>
              </a:rPr>
              <a:t>Efectos de la política de gratuidad en la salud financiera</a:t>
            </a:r>
          </a:p>
          <a:p>
            <a:pPr marL="914400" lvl="4">
              <a:spcBef>
                <a:spcPct val="0"/>
              </a:spcBef>
              <a:spcAft>
                <a:spcPts val="1500"/>
              </a:spcAft>
              <a:defRPr/>
            </a:pPr>
            <a:endParaRPr lang="en-US" sz="2000" b="0" i="0" dirty="0">
              <a:effectLst/>
            </a:endParaRPr>
          </a:p>
          <a:p>
            <a:pPr marL="457200" indent="-457200" rtl="0" fontAlgn="base">
              <a:spcAft>
                <a:spcPts val="2100"/>
              </a:spcAft>
              <a:buFont typeface="+mj-lt"/>
              <a:buAutoNum type="arabicPeriod" startAt="5"/>
            </a:pPr>
            <a:r>
              <a:rPr lang="es-ES" sz="2000" b="0" i="0" u="none" strike="noStrike" dirty="0">
                <a:effectLst/>
              </a:rPr>
              <a:t>Conclusiones e implicancias</a:t>
            </a:r>
            <a:endParaRPr lang="es-ES" altLang="es-ES_tradnl" sz="2000" dirty="0">
              <a:ea typeface="Verdana"/>
              <a:cs typeface="Verdana" panose="020B0604030504040204" pitchFamily="34" charset="0"/>
            </a:endParaRPr>
          </a:p>
        </p:txBody>
      </p:sp>
    </p:spTree>
    <p:extLst>
      <p:ext uri="{BB962C8B-B14F-4D97-AF65-F5344CB8AC3E}">
        <p14:creationId xmlns:p14="http://schemas.microsoft.com/office/powerpoint/2010/main" val="4121428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7F00E0E-6299-D2FE-90AA-CC76F5996A3E}"/>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B5D6DEFF-867C-CEB6-F759-C4D4F550F8F2}"/>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4" name="Subtítulo 2">
            <a:extLst>
              <a:ext uri="{FF2B5EF4-FFF2-40B4-BE49-F238E27FC236}">
                <a16:creationId xmlns:a16="http://schemas.microsoft.com/office/drawing/2014/main" id="{0571E177-49C2-3505-B31D-7EA875272807}"/>
              </a:ext>
            </a:extLst>
          </p:cNvPr>
          <p:cNvSpPr txBox="1">
            <a:spLocks/>
          </p:cNvSpPr>
          <p:nvPr/>
        </p:nvSpPr>
        <p:spPr>
          <a:xfrm>
            <a:off x="777695" y="673068"/>
            <a:ext cx="8422177" cy="492443"/>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a:solidFill>
                  <a:srgbClr val="0F44A3"/>
                </a:solidFill>
                <a:latin typeface="Verdana"/>
                <a:ea typeface="Verdana"/>
              </a:rPr>
              <a:t>Clasificación de riesgo 2024 vs 2023</a:t>
            </a:r>
            <a:endParaRPr lang="es-ES" dirty="0"/>
          </a:p>
        </p:txBody>
      </p:sp>
      <p:graphicFrame>
        <p:nvGraphicFramePr>
          <p:cNvPr id="5" name="Table 7">
            <a:extLst>
              <a:ext uri="{FF2B5EF4-FFF2-40B4-BE49-F238E27FC236}">
                <a16:creationId xmlns:a16="http://schemas.microsoft.com/office/drawing/2014/main" id="{363BE40E-8937-8B06-E9BE-0D80A6A5D31E}"/>
              </a:ext>
            </a:extLst>
          </p:cNvPr>
          <p:cNvGraphicFramePr>
            <a:graphicFrameLocks noGrp="1"/>
          </p:cNvGraphicFramePr>
          <p:nvPr>
            <p:extLst>
              <p:ext uri="{D42A27DB-BD31-4B8C-83A1-F6EECF244321}">
                <p14:modId xmlns:p14="http://schemas.microsoft.com/office/powerpoint/2010/main" val="1880228542"/>
              </p:ext>
            </p:extLst>
          </p:nvPr>
        </p:nvGraphicFramePr>
        <p:xfrm>
          <a:off x="1765300" y="2188066"/>
          <a:ext cx="8661400" cy="3196339"/>
        </p:xfrm>
        <a:graphic>
          <a:graphicData uri="http://schemas.openxmlformats.org/drawingml/2006/table">
            <a:tbl>
              <a:tblPr bandRow="1">
                <a:tableStyleId>{5C22544A-7EE6-4342-B048-85BDC9FD1C3A}</a:tableStyleId>
              </a:tblPr>
              <a:tblGrid>
                <a:gridCol w="1449926">
                  <a:extLst>
                    <a:ext uri="{9D8B030D-6E8A-4147-A177-3AD203B41FA5}">
                      <a16:colId xmlns:a16="http://schemas.microsoft.com/office/drawing/2014/main" val="726664717"/>
                    </a:ext>
                  </a:extLst>
                </a:gridCol>
                <a:gridCol w="1882360">
                  <a:extLst>
                    <a:ext uri="{9D8B030D-6E8A-4147-A177-3AD203B41FA5}">
                      <a16:colId xmlns:a16="http://schemas.microsoft.com/office/drawing/2014/main" val="1063123331"/>
                    </a:ext>
                  </a:extLst>
                </a:gridCol>
                <a:gridCol w="1717018">
                  <a:extLst>
                    <a:ext uri="{9D8B030D-6E8A-4147-A177-3AD203B41FA5}">
                      <a16:colId xmlns:a16="http://schemas.microsoft.com/office/drawing/2014/main" val="1981263926"/>
                    </a:ext>
                  </a:extLst>
                </a:gridCol>
                <a:gridCol w="1869641">
                  <a:extLst>
                    <a:ext uri="{9D8B030D-6E8A-4147-A177-3AD203B41FA5}">
                      <a16:colId xmlns:a16="http://schemas.microsoft.com/office/drawing/2014/main" val="2901669462"/>
                    </a:ext>
                  </a:extLst>
                </a:gridCol>
                <a:gridCol w="1742455">
                  <a:extLst>
                    <a:ext uri="{9D8B030D-6E8A-4147-A177-3AD203B41FA5}">
                      <a16:colId xmlns:a16="http://schemas.microsoft.com/office/drawing/2014/main" val="386342225"/>
                    </a:ext>
                  </a:extLst>
                </a:gridCol>
              </a:tblGrid>
              <a:tr h="471517">
                <a:tc>
                  <a:txBody>
                    <a:bodyPr/>
                    <a:lstStyle/>
                    <a:p>
                      <a:pPr marL="0" algn="ctr" rtl="0" eaLnBrk="1" fontAlgn="auto" latinLnBrk="0" hangingPunct="1">
                        <a:lnSpc>
                          <a:spcPts val="1920"/>
                        </a:lnSpc>
                      </a:pPr>
                      <a:endParaRPr lang="es-ES" sz="1600" b="1" i="0" u="none" strike="noStrike" kern="1200">
                        <a:solidFill>
                          <a:srgbClr val="FFFFFF"/>
                        </a:solidFill>
                        <a:effectLst/>
                        <a:latin typeface="Calibri" panose="020F050202020403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marL="0" algn="ctr" rtl="0" eaLnBrk="1" fontAlgn="base" latinLnBrk="0" hangingPunct="1">
                        <a:lnSpc>
                          <a:spcPts val="1920"/>
                        </a:lnSpc>
                      </a:pPr>
                      <a:r>
                        <a:rPr lang="es-ES" sz="1600" b="1" i="0" u="none" strike="noStrike" kern="1200">
                          <a:solidFill>
                            <a:srgbClr val="FFFFFF"/>
                          </a:solidFill>
                          <a:effectLst/>
                          <a:latin typeface="Calibri"/>
                        </a:rPr>
                        <a:t>RESULTADOS 2023</a:t>
                      </a:r>
                      <a:endParaRPr lang="es-ES" sz="1800" b="0" i="0" u="none" strike="noStrike">
                        <a:effectLst/>
                        <a:latin typeface="Calibri"/>
                      </a:endParaRPr>
                    </a:p>
                  </a:txBody>
                  <a:tcPr marR="720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8E44"/>
                    </a:solidFill>
                  </a:tcPr>
                </a:tc>
                <a:tc hMerge="1">
                  <a:txBody>
                    <a:bodyPr/>
                    <a:lstStyle/>
                    <a:p>
                      <a:endParaRPr lang="en-US"/>
                    </a:p>
                  </a:txBody>
                  <a:tcPr/>
                </a:tc>
                <a:tc gridSpan="2">
                  <a:txBody>
                    <a:bodyPr/>
                    <a:lstStyle/>
                    <a:p>
                      <a:pPr marL="0" algn="ctr" rtl="0" eaLnBrk="1" fontAlgn="base" latinLnBrk="0" hangingPunct="1">
                        <a:lnSpc>
                          <a:spcPts val="1920"/>
                        </a:lnSpc>
                      </a:pPr>
                      <a:r>
                        <a:rPr lang="es-ES" sz="1600" b="1" i="0" u="none" strike="noStrike" kern="1200">
                          <a:solidFill>
                            <a:srgbClr val="FFFFFF"/>
                          </a:solidFill>
                          <a:effectLst/>
                          <a:latin typeface="Calibri"/>
                        </a:rPr>
                        <a:t>RESULTADOS 2024</a:t>
                      </a:r>
                      <a:endParaRPr lang="es-ES" sz="1800" b="0" i="0" u="none" strike="noStrike">
                        <a:effectLst/>
                        <a:latin typeface="Calibri"/>
                      </a:endParaRPr>
                    </a:p>
                  </a:txBody>
                  <a:tcPr marR="72009" anchor="ctr">
                    <a:lnL w="12700" cap="flat" cmpd="sng" algn="ctr">
                      <a:solidFill>
                        <a:srgbClr val="FFFFFF"/>
                      </a:solidFill>
                      <a:prstDash val="solid"/>
                      <a:round/>
                      <a:headEnd type="none" w="med" len="med"/>
                      <a:tailEnd type="none" w="med" len="med"/>
                    </a:lnL>
                    <a:lnR w="12446"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8E44"/>
                    </a:solidFill>
                  </a:tcPr>
                </a:tc>
                <a:tc hMerge="1">
                  <a:txBody>
                    <a:bodyPr/>
                    <a:lstStyle/>
                    <a:p>
                      <a:endParaRPr lang="en-US"/>
                    </a:p>
                  </a:txBody>
                  <a:tcPr/>
                </a:tc>
                <a:extLst>
                  <a:ext uri="{0D108BD9-81ED-4DB2-BD59-A6C34878D82A}">
                    <a16:rowId xmlns:a16="http://schemas.microsoft.com/office/drawing/2014/main" val="1147644371"/>
                  </a:ext>
                </a:extLst>
              </a:tr>
              <a:tr h="752182">
                <a:tc>
                  <a:txBody>
                    <a:bodyPr/>
                    <a:lstStyle/>
                    <a:p>
                      <a:pPr marL="0" algn="ctr" rtl="0" eaLnBrk="1" fontAlgn="base" latinLnBrk="0" hangingPunct="1">
                        <a:lnSpc>
                          <a:spcPts val="1920"/>
                        </a:lnSpc>
                      </a:pPr>
                      <a:r>
                        <a:rPr lang="es-ES" sz="1600" b="1" i="0" u="none" strike="noStrike" kern="1200">
                          <a:solidFill>
                            <a:srgbClr val="FFFFFF"/>
                          </a:solidFill>
                          <a:effectLst/>
                          <a:latin typeface="Calibri"/>
                        </a:rPr>
                        <a:t>Subsector</a:t>
                      </a:r>
                      <a:endParaRPr lang="es-ES" sz="18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base" latinLnBrk="0" hangingPunct="1">
                        <a:lnSpc>
                          <a:spcPts val="1920"/>
                        </a:lnSpc>
                      </a:pPr>
                      <a:r>
                        <a:rPr lang="es-ES" sz="1600" b="1" i="0" u="none" strike="noStrike" kern="1200">
                          <a:solidFill>
                            <a:srgbClr val="FFFFFF"/>
                          </a:solidFill>
                          <a:effectLst/>
                          <a:latin typeface="Calibri"/>
                        </a:rPr>
                        <a:t>IES en perfiles de riesgo</a:t>
                      </a:r>
                      <a:endParaRPr lang="es-ES" sz="1800" b="0" i="0" u="none" strike="noStrike">
                        <a:effectLst/>
                        <a:latin typeface="Calibri"/>
                      </a:endParaRPr>
                    </a:p>
                  </a:txBody>
                  <a:tcPr marR="720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base" latinLnBrk="0" hangingPunct="1">
                        <a:lnSpc>
                          <a:spcPts val="1920"/>
                        </a:lnSpc>
                      </a:pPr>
                      <a:r>
                        <a:rPr lang="es-ES" sz="1600" b="1" i="0" u="none" strike="noStrike" kern="1200">
                          <a:solidFill>
                            <a:srgbClr val="FFFFFF"/>
                          </a:solidFill>
                          <a:effectLst/>
                          <a:latin typeface="Calibri"/>
                        </a:rPr>
                        <a:t>Matrícula en IES de riesgo</a:t>
                      </a:r>
                      <a:endParaRPr lang="es-ES" sz="1800" b="0" i="0" u="none" strike="noStrike">
                        <a:effectLst/>
                        <a:latin typeface="Calibri"/>
                      </a:endParaRPr>
                    </a:p>
                  </a:txBody>
                  <a:tcPr marR="720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base" latinLnBrk="0" hangingPunct="1">
                        <a:lnSpc>
                          <a:spcPts val="1920"/>
                        </a:lnSpc>
                      </a:pPr>
                      <a:r>
                        <a:rPr lang="es-ES" sz="1600" b="1" i="0" u="none" strike="noStrike" kern="1200">
                          <a:solidFill>
                            <a:srgbClr val="FFFFFF"/>
                          </a:solidFill>
                          <a:effectLst/>
                          <a:latin typeface="Calibri"/>
                        </a:rPr>
                        <a:t>IES en perfiles de riesgo</a:t>
                      </a:r>
                      <a:endParaRPr lang="es-ES" sz="1800" b="0" i="0" u="none" strike="noStrike">
                        <a:effectLst/>
                        <a:latin typeface="Calibri"/>
                      </a:endParaRPr>
                    </a:p>
                  </a:txBody>
                  <a:tcPr marR="720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base" latinLnBrk="0" hangingPunct="1">
                        <a:lnSpc>
                          <a:spcPts val="1920"/>
                        </a:lnSpc>
                      </a:pPr>
                      <a:r>
                        <a:rPr lang="es-ES" sz="1600" b="1" i="0" u="none" strike="noStrike" kern="1200">
                          <a:solidFill>
                            <a:srgbClr val="FFFFFF"/>
                          </a:solidFill>
                          <a:effectLst/>
                          <a:latin typeface="Calibri"/>
                        </a:rPr>
                        <a:t>Matrícula en IES de riesgo</a:t>
                      </a:r>
                      <a:endParaRPr lang="es-ES" sz="1800" b="0" i="0" u="none" strike="noStrike">
                        <a:effectLst/>
                        <a:latin typeface="Calibri"/>
                      </a:endParaRPr>
                    </a:p>
                  </a:txBody>
                  <a:tcPr marR="72009" anchor="ctr">
                    <a:lnL w="12700" cap="flat" cmpd="sng" algn="ctr">
                      <a:solidFill>
                        <a:srgbClr val="FFFFFF"/>
                      </a:solidFill>
                      <a:prstDash val="solid"/>
                      <a:round/>
                      <a:headEnd type="none" w="med" len="med"/>
                      <a:tailEnd type="none" w="med" len="med"/>
                    </a:lnL>
                    <a:lnR w="12446"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extLst>
                  <a:ext uri="{0D108BD9-81ED-4DB2-BD59-A6C34878D82A}">
                    <a16:rowId xmlns:a16="http://schemas.microsoft.com/office/drawing/2014/main" val="775274988"/>
                  </a:ext>
                </a:extLst>
              </a:tr>
              <a:tr h="471517">
                <a:tc>
                  <a:txBody>
                    <a:bodyPr/>
                    <a:lstStyle/>
                    <a:p>
                      <a:pPr marL="0" algn="l" rtl="0" eaLnBrk="1" fontAlgn="base" latinLnBrk="0" hangingPunct="1">
                        <a:lnSpc>
                          <a:spcPts val="1920"/>
                        </a:lnSpc>
                      </a:pPr>
                      <a:r>
                        <a:rPr lang="es-ES" sz="1600" b="0" i="0" u="none" strike="noStrike" kern="1200">
                          <a:solidFill>
                            <a:srgbClr val="404040"/>
                          </a:solidFill>
                          <a:effectLst/>
                          <a:latin typeface="Calibri"/>
                        </a:rPr>
                        <a:t>Universidades</a:t>
                      </a:r>
                      <a:endParaRPr lang="es-ES" sz="1800" b="0" i="0" u="none" strike="noStrike">
                        <a:effectLst/>
                        <a:latin typeface="Calibri"/>
                      </a:endParaRPr>
                    </a:p>
                  </a:txBody>
                  <a:tcPr anchor="ctr">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0" i="0" u="none" strike="noStrike" kern="1200">
                          <a:solidFill>
                            <a:srgbClr val="404040"/>
                          </a:solidFill>
                          <a:effectLst/>
                          <a:latin typeface="Calibri"/>
                        </a:rPr>
                        <a:t>9 (15,5%)</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0" i="0" u="none" strike="noStrike" kern="1200">
                          <a:solidFill>
                            <a:srgbClr val="404040"/>
                          </a:solidFill>
                          <a:effectLst/>
                          <a:latin typeface="Calibri"/>
                        </a:rPr>
                        <a:t>45.038 (5,8%)</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0" i="0" u="none" strike="noStrike" kern="1200">
                          <a:solidFill>
                            <a:srgbClr val="FF0000"/>
                          </a:solidFill>
                          <a:effectLst/>
                          <a:latin typeface="Calibri"/>
                        </a:rPr>
                        <a:t>11 (20,0%)</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1" i="0" u="none" strike="noStrike" kern="1200">
                          <a:solidFill>
                            <a:srgbClr val="404040"/>
                          </a:solidFill>
                          <a:effectLst/>
                          <a:latin typeface="Calibri"/>
                        </a:rPr>
                        <a:t>43.572 </a:t>
                      </a:r>
                      <a:r>
                        <a:rPr lang="es-ES" sz="1600" b="0" i="0" u="none" strike="noStrike" kern="1200">
                          <a:solidFill>
                            <a:srgbClr val="FF0000"/>
                          </a:solidFill>
                          <a:effectLst/>
                          <a:latin typeface="Calibri"/>
                        </a:rPr>
                        <a:t>(6,2%)</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429646889"/>
                  </a:ext>
                </a:extLst>
              </a:tr>
              <a:tr h="558089">
                <a:tc>
                  <a:txBody>
                    <a:bodyPr/>
                    <a:lstStyle/>
                    <a:p>
                      <a:pPr marL="0" algn="l" rtl="0" eaLnBrk="1" fontAlgn="base" latinLnBrk="0" hangingPunct="1">
                        <a:lnSpc>
                          <a:spcPts val="1920"/>
                        </a:lnSpc>
                      </a:pPr>
                      <a:r>
                        <a:rPr lang="es-ES" sz="1600" b="0" i="0" u="none" strike="noStrike" kern="1200">
                          <a:solidFill>
                            <a:srgbClr val="404040"/>
                          </a:solidFill>
                          <a:effectLst/>
                          <a:latin typeface="Calibri"/>
                        </a:rPr>
                        <a:t>IP</a:t>
                      </a:r>
                      <a:endParaRPr lang="es-ES" sz="1800" b="0" i="0" u="none" strike="noStrike">
                        <a:effectLst/>
                        <a:latin typeface="Calibri"/>
                      </a:endParaRPr>
                    </a:p>
                  </a:txBody>
                  <a:tcPr anchor="ctr">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600" b="0" i="0" u="none" strike="noStrike" kern="1200">
                          <a:solidFill>
                            <a:srgbClr val="404040"/>
                          </a:solidFill>
                          <a:effectLst/>
                          <a:latin typeface="Calibri"/>
                        </a:rPr>
                        <a:t>6 (18,8%)</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600" b="0" i="0" u="none" strike="noStrike" kern="1200">
                          <a:solidFill>
                            <a:srgbClr val="404040"/>
                          </a:solidFill>
                          <a:effectLst/>
                          <a:latin typeface="Calibri"/>
                        </a:rPr>
                        <a:t>8.432 (2,0%)</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600" b="0" i="0" u="none" strike="noStrike" kern="1200">
                          <a:solidFill>
                            <a:srgbClr val="FF0000"/>
                          </a:solidFill>
                          <a:effectLst/>
                          <a:latin typeface="Calibri"/>
                        </a:rPr>
                        <a:t>8 (25,8%)</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600" b="0" i="0" u="none" strike="noStrike" kern="1200">
                          <a:solidFill>
                            <a:srgbClr val="FF0000"/>
                          </a:solidFill>
                          <a:effectLst/>
                          <a:latin typeface="Calibri"/>
                        </a:rPr>
                        <a:t>9.126</a:t>
                      </a:r>
                      <a:r>
                        <a:rPr lang="es-ES" sz="1600" b="0" i="0" u="none" strike="noStrike" kern="1200">
                          <a:solidFill>
                            <a:srgbClr val="404040"/>
                          </a:solidFill>
                          <a:effectLst/>
                          <a:latin typeface="Calibri"/>
                        </a:rPr>
                        <a:t> </a:t>
                      </a:r>
                      <a:r>
                        <a:rPr lang="es-ES" sz="1600" b="0" i="0" u="none" strike="noStrike" kern="1200">
                          <a:solidFill>
                            <a:srgbClr val="FF0000"/>
                          </a:solidFill>
                          <a:effectLst/>
                          <a:latin typeface="Calibri"/>
                        </a:rPr>
                        <a:t>(2,1%)</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solidFill>
                      <a:srgbClr val="FAFAFA"/>
                    </a:solidFill>
                  </a:tcPr>
                </a:tc>
                <a:extLst>
                  <a:ext uri="{0D108BD9-81ED-4DB2-BD59-A6C34878D82A}">
                    <a16:rowId xmlns:a16="http://schemas.microsoft.com/office/drawing/2014/main" val="1374452504"/>
                  </a:ext>
                </a:extLst>
              </a:tr>
              <a:tr h="471517">
                <a:tc>
                  <a:txBody>
                    <a:bodyPr/>
                    <a:lstStyle/>
                    <a:p>
                      <a:pPr marL="0" algn="l" rtl="0" eaLnBrk="1" fontAlgn="base" latinLnBrk="0" hangingPunct="1">
                        <a:lnSpc>
                          <a:spcPts val="1920"/>
                        </a:lnSpc>
                      </a:pPr>
                      <a:r>
                        <a:rPr lang="es-ES" sz="1600" b="0" i="0" u="none" strike="noStrike" kern="1200">
                          <a:solidFill>
                            <a:srgbClr val="404040"/>
                          </a:solidFill>
                          <a:effectLst/>
                          <a:latin typeface="Calibri"/>
                        </a:rPr>
                        <a:t>CFT</a:t>
                      </a:r>
                      <a:endParaRPr lang="es-ES" sz="1800" b="0" i="0" u="none" strike="noStrike">
                        <a:effectLst/>
                        <a:latin typeface="Calibri"/>
                      </a:endParaRPr>
                    </a:p>
                  </a:txBody>
                  <a:tcPr anchor="ctr">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0" i="0" u="none" strike="noStrike" kern="1200">
                          <a:solidFill>
                            <a:srgbClr val="404040"/>
                          </a:solidFill>
                          <a:effectLst/>
                          <a:latin typeface="Calibri"/>
                        </a:rPr>
                        <a:t>10 (22,7%)</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0" i="0" u="none" strike="noStrike" kern="1200">
                          <a:solidFill>
                            <a:srgbClr val="404040"/>
                          </a:solidFill>
                          <a:effectLst/>
                          <a:latin typeface="Calibri"/>
                        </a:rPr>
                        <a:t>6.135 (4,5%)</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1" i="0" u="none" strike="noStrike" kern="1200">
                          <a:solidFill>
                            <a:srgbClr val="404040"/>
                          </a:solidFill>
                          <a:effectLst/>
                          <a:latin typeface="Calibri"/>
                        </a:rPr>
                        <a:t>9 (22,5%)</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tc>
                  <a:txBody>
                    <a:bodyPr/>
                    <a:lstStyle/>
                    <a:p>
                      <a:pPr marL="0" algn="ctr" rtl="0" eaLnBrk="1" fontAlgn="base" latinLnBrk="0" hangingPunct="1">
                        <a:lnSpc>
                          <a:spcPts val="1920"/>
                        </a:lnSpc>
                      </a:pPr>
                      <a:r>
                        <a:rPr lang="es-ES" sz="1600" b="0" i="0" u="none" strike="noStrike" kern="1200">
                          <a:solidFill>
                            <a:srgbClr val="FF0000"/>
                          </a:solidFill>
                          <a:effectLst/>
                          <a:latin typeface="Calibri"/>
                        </a:rPr>
                        <a:t>6.371</a:t>
                      </a:r>
                      <a:r>
                        <a:rPr lang="es-ES" sz="1600" b="0" i="0" u="none" strike="noStrike" kern="1200">
                          <a:solidFill>
                            <a:srgbClr val="000000"/>
                          </a:solidFill>
                          <a:effectLst/>
                          <a:latin typeface="Calibri"/>
                        </a:rPr>
                        <a:t> </a:t>
                      </a:r>
                      <a:r>
                        <a:rPr lang="es-ES" sz="1600" b="1" i="0" u="none" strike="noStrike" kern="1200">
                          <a:solidFill>
                            <a:srgbClr val="404040"/>
                          </a:solidFill>
                          <a:effectLst/>
                          <a:latin typeface="Calibri"/>
                        </a:rPr>
                        <a:t>(4,4%)</a:t>
                      </a:r>
                      <a:endParaRPr lang="es-ES" sz="1800" b="0" i="0" u="none" strike="noStrike">
                        <a:effectLst/>
                        <a:latin typeface="Calibri"/>
                      </a:endParaRPr>
                    </a:p>
                  </a:txBody>
                  <a:tcPr marR="72009" anchor="ctr">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extLst>
                  <a:ext uri="{0D108BD9-81ED-4DB2-BD59-A6C34878D82A}">
                    <a16:rowId xmlns:a16="http://schemas.microsoft.com/office/drawing/2014/main" val="4053005327"/>
                  </a:ext>
                </a:extLst>
              </a:tr>
              <a:tr h="471517">
                <a:tc>
                  <a:txBody>
                    <a:bodyPr/>
                    <a:lstStyle/>
                    <a:p>
                      <a:pPr marL="0" algn="l" rtl="0" eaLnBrk="1" fontAlgn="base" latinLnBrk="0" hangingPunct="1">
                        <a:lnSpc>
                          <a:spcPts val="1920"/>
                        </a:lnSpc>
                      </a:pPr>
                      <a:r>
                        <a:rPr lang="es-ES" sz="1800" b="1" i="0" u="none" strike="noStrike" kern="1200">
                          <a:solidFill>
                            <a:srgbClr val="404040"/>
                          </a:solidFill>
                          <a:effectLst/>
                          <a:latin typeface="Calibri"/>
                        </a:rPr>
                        <a:t>Total</a:t>
                      </a:r>
                      <a:endParaRPr lang="es-ES" sz="1800" b="0" i="0" u="none" strike="noStrike">
                        <a:effectLst/>
                        <a:latin typeface="Calibri"/>
                      </a:endParaRPr>
                    </a:p>
                  </a:txBody>
                  <a:tcPr anchor="ctr">
                    <a:lnL>
                      <a:noFill/>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800" b="1" i="0" u="none" strike="noStrike" kern="1200">
                          <a:solidFill>
                            <a:srgbClr val="404040"/>
                          </a:solidFill>
                          <a:effectLst/>
                          <a:latin typeface="Calibri"/>
                        </a:rPr>
                        <a:t>25</a:t>
                      </a:r>
                      <a:r>
                        <a:rPr lang="es-ES" sz="1800" b="0" i="0" u="none" strike="noStrike" kern="1200">
                          <a:solidFill>
                            <a:srgbClr val="404040"/>
                          </a:solidFill>
                          <a:effectLst/>
                          <a:latin typeface="Calibri"/>
                        </a:rPr>
                        <a:t> </a:t>
                      </a:r>
                      <a:r>
                        <a:rPr lang="es-ES" sz="1800" b="1" i="0" u="none" strike="noStrike" kern="1200">
                          <a:solidFill>
                            <a:srgbClr val="404040"/>
                          </a:solidFill>
                          <a:effectLst/>
                          <a:latin typeface="Calibri"/>
                        </a:rPr>
                        <a:t>(18,7%)</a:t>
                      </a:r>
                      <a:endParaRPr lang="es-ES" sz="1800" b="0" i="0" u="none" strike="noStrike">
                        <a:effectLst/>
                        <a:latin typeface="Calibri"/>
                      </a:endParaRPr>
                    </a:p>
                  </a:txBody>
                  <a:tcPr marR="72009"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800" b="1" i="0" u="none" strike="noStrike" kern="1200">
                          <a:solidFill>
                            <a:srgbClr val="404040"/>
                          </a:solidFill>
                          <a:effectLst/>
                          <a:latin typeface="Calibri"/>
                        </a:rPr>
                        <a:t>59.605</a:t>
                      </a:r>
                      <a:r>
                        <a:rPr lang="es-ES" sz="1800" b="0" i="0" u="none" strike="noStrike" kern="1200">
                          <a:solidFill>
                            <a:srgbClr val="404040"/>
                          </a:solidFill>
                          <a:effectLst/>
                          <a:latin typeface="Calibri"/>
                        </a:rPr>
                        <a:t> </a:t>
                      </a:r>
                      <a:r>
                        <a:rPr lang="es-ES" sz="1800" b="1" i="0" u="none" strike="noStrike" kern="1200">
                          <a:solidFill>
                            <a:srgbClr val="404040"/>
                          </a:solidFill>
                          <a:effectLst/>
                          <a:latin typeface="Calibri"/>
                        </a:rPr>
                        <a:t>(4,4%)</a:t>
                      </a:r>
                      <a:endParaRPr lang="es-ES" sz="1800" b="0" i="0" u="none" strike="noStrike">
                        <a:effectLst/>
                        <a:latin typeface="Calibri"/>
                      </a:endParaRPr>
                    </a:p>
                  </a:txBody>
                  <a:tcPr marR="72009"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800" b="1" i="0" u="none" strike="noStrike" kern="1200">
                          <a:solidFill>
                            <a:srgbClr val="FF0000"/>
                          </a:solidFill>
                          <a:effectLst/>
                          <a:latin typeface="Calibri"/>
                        </a:rPr>
                        <a:t>28</a:t>
                      </a:r>
                      <a:r>
                        <a:rPr lang="es-ES" sz="1800" b="0" i="0" u="none" strike="noStrike" kern="1200">
                          <a:solidFill>
                            <a:srgbClr val="FF0000"/>
                          </a:solidFill>
                          <a:effectLst/>
                          <a:latin typeface="Calibri"/>
                        </a:rPr>
                        <a:t> </a:t>
                      </a:r>
                      <a:r>
                        <a:rPr lang="es-ES" sz="1800" b="1" i="0" u="none" strike="noStrike" kern="1200">
                          <a:solidFill>
                            <a:srgbClr val="FF0000"/>
                          </a:solidFill>
                          <a:effectLst/>
                          <a:latin typeface="Calibri"/>
                        </a:rPr>
                        <a:t>(22,2%)</a:t>
                      </a:r>
                      <a:endParaRPr lang="es-ES" sz="1800" b="0" i="0" u="none" strike="noStrike">
                        <a:effectLst/>
                        <a:latin typeface="Calibri"/>
                      </a:endParaRPr>
                    </a:p>
                  </a:txBody>
                  <a:tcPr marR="72009"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920"/>
                        </a:lnSpc>
                      </a:pPr>
                      <a:r>
                        <a:rPr lang="es-ES" sz="1800" b="1" i="0" u="none" strike="noStrike" kern="1200" dirty="0">
                          <a:solidFill>
                            <a:srgbClr val="404040"/>
                          </a:solidFill>
                          <a:effectLst/>
                          <a:latin typeface="Calibri"/>
                        </a:rPr>
                        <a:t>59.069</a:t>
                      </a:r>
                      <a:r>
                        <a:rPr lang="es-ES" sz="1800" b="0" i="0" u="none" strike="noStrike" kern="1200" dirty="0">
                          <a:solidFill>
                            <a:srgbClr val="404040"/>
                          </a:solidFill>
                          <a:effectLst/>
                          <a:latin typeface="Calibri"/>
                        </a:rPr>
                        <a:t> </a:t>
                      </a:r>
                      <a:r>
                        <a:rPr lang="es-ES" sz="1800" b="1" i="0" u="none" strike="noStrike" kern="1200" dirty="0">
                          <a:solidFill>
                            <a:srgbClr val="FF0000"/>
                          </a:solidFill>
                          <a:effectLst/>
                          <a:latin typeface="Calibri"/>
                        </a:rPr>
                        <a:t>(4,6%)</a:t>
                      </a:r>
                      <a:endParaRPr lang="es-ES" sz="1800" b="0" i="0" u="none" strike="noStrike" dirty="0">
                        <a:effectLst/>
                        <a:latin typeface="Calibri"/>
                      </a:endParaRPr>
                    </a:p>
                  </a:txBody>
                  <a:tcPr marR="72009" anchor="ctr">
                    <a:lnL w="12700" cap="flat" cmpd="sng" algn="ctr">
                      <a:solidFill>
                        <a:srgbClr val="02B944"/>
                      </a:solidFill>
                      <a:prstDash val="solid"/>
                      <a:round/>
                      <a:headEnd type="none" w="med" len="med"/>
                      <a:tailEnd type="none" w="med" len="med"/>
                    </a:lnL>
                    <a:lnR>
                      <a:noFill/>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extLst>
                  <a:ext uri="{0D108BD9-81ED-4DB2-BD59-A6C34878D82A}">
                    <a16:rowId xmlns:a16="http://schemas.microsoft.com/office/drawing/2014/main" val="485933617"/>
                  </a:ext>
                </a:extLst>
              </a:tr>
            </a:tbl>
          </a:graphicData>
        </a:graphic>
      </p:graphicFrame>
    </p:spTree>
    <p:extLst>
      <p:ext uri="{BB962C8B-B14F-4D97-AF65-F5344CB8AC3E}">
        <p14:creationId xmlns:p14="http://schemas.microsoft.com/office/powerpoint/2010/main" val="1953339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6966EE-26E4-3184-3146-3B9691E85B9E}"/>
            </a:ext>
          </a:extLst>
        </p:cNvPr>
        <p:cNvGrpSpPr/>
        <p:nvPr/>
      </p:nvGrpSpPr>
      <p:grpSpPr>
        <a:xfrm>
          <a:off x="0" y="0"/>
          <a:ext cx="0" cy="0"/>
          <a:chOff x="0" y="0"/>
          <a:chExt cx="0" cy="0"/>
        </a:xfrm>
      </p:grpSpPr>
      <p:sp>
        <p:nvSpPr>
          <p:cNvPr id="2" name="Subtítulo 2">
            <a:extLst>
              <a:ext uri="{FF2B5EF4-FFF2-40B4-BE49-F238E27FC236}">
                <a16:creationId xmlns:a16="http://schemas.microsoft.com/office/drawing/2014/main" id="{C2ACE58E-8312-D7E4-E6C7-7165006D2001}"/>
              </a:ext>
            </a:extLst>
          </p:cNvPr>
          <p:cNvSpPr txBox="1">
            <a:spLocks/>
          </p:cNvSpPr>
          <p:nvPr/>
        </p:nvSpPr>
        <p:spPr>
          <a:xfrm>
            <a:off x="8739643" y="6358712"/>
            <a:ext cx="2456186"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5" name="Rectangle 1">
            <a:extLst>
              <a:ext uri="{FF2B5EF4-FFF2-40B4-BE49-F238E27FC236}">
                <a16:creationId xmlns:a16="http://schemas.microsoft.com/office/drawing/2014/main" id="{353BA47E-55B0-4781-487B-F07117B1D08C}"/>
              </a:ext>
            </a:extLst>
          </p:cNvPr>
          <p:cNvSpPr>
            <a:spLocks noChangeArrowheads="1"/>
          </p:cNvSpPr>
          <p:nvPr/>
        </p:nvSpPr>
        <p:spPr bwMode="auto">
          <a:xfrm>
            <a:off x="2063198" y="22269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5">
            <a:extLst>
              <a:ext uri="{FF2B5EF4-FFF2-40B4-BE49-F238E27FC236}">
                <a16:creationId xmlns:a16="http://schemas.microsoft.com/office/drawing/2014/main" id="{81A9F231-338A-9CD4-EAB4-BFF4637AA369}"/>
              </a:ext>
            </a:extLst>
          </p:cNvPr>
          <p:cNvGraphicFramePr>
            <a:graphicFrameLocks noGrp="1"/>
          </p:cNvGraphicFramePr>
          <p:nvPr>
            <p:extLst>
              <p:ext uri="{D42A27DB-BD31-4B8C-83A1-F6EECF244321}">
                <p14:modId xmlns:p14="http://schemas.microsoft.com/office/powerpoint/2010/main" val="319983958"/>
              </p:ext>
            </p:extLst>
          </p:nvPr>
        </p:nvGraphicFramePr>
        <p:xfrm>
          <a:off x="1536700" y="1319384"/>
          <a:ext cx="9118599" cy="4822005"/>
        </p:xfrm>
        <a:graphic>
          <a:graphicData uri="http://schemas.openxmlformats.org/drawingml/2006/table">
            <a:tbl>
              <a:tblPr bandRow="1">
                <a:tableStyleId>{5C22544A-7EE6-4342-B048-85BDC9FD1C3A}</a:tableStyleId>
              </a:tblPr>
              <a:tblGrid>
                <a:gridCol w="1831351">
                  <a:extLst>
                    <a:ext uri="{9D8B030D-6E8A-4147-A177-3AD203B41FA5}">
                      <a16:colId xmlns:a16="http://schemas.microsoft.com/office/drawing/2014/main" val="1671089523"/>
                    </a:ext>
                  </a:extLst>
                </a:gridCol>
                <a:gridCol w="1856786">
                  <a:extLst>
                    <a:ext uri="{9D8B030D-6E8A-4147-A177-3AD203B41FA5}">
                      <a16:colId xmlns:a16="http://schemas.microsoft.com/office/drawing/2014/main" val="2342573112"/>
                    </a:ext>
                  </a:extLst>
                </a:gridCol>
                <a:gridCol w="1793197">
                  <a:extLst>
                    <a:ext uri="{9D8B030D-6E8A-4147-A177-3AD203B41FA5}">
                      <a16:colId xmlns:a16="http://schemas.microsoft.com/office/drawing/2014/main" val="4032664117"/>
                    </a:ext>
                  </a:extLst>
                </a:gridCol>
                <a:gridCol w="1844068">
                  <a:extLst>
                    <a:ext uri="{9D8B030D-6E8A-4147-A177-3AD203B41FA5}">
                      <a16:colId xmlns:a16="http://schemas.microsoft.com/office/drawing/2014/main" val="2323299007"/>
                    </a:ext>
                  </a:extLst>
                </a:gridCol>
                <a:gridCol w="1793197">
                  <a:extLst>
                    <a:ext uri="{9D8B030D-6E8A-4147-A177-3AD203B41FA5}">
                      <a16:colId xmlns:a16="http://schemas.microsoft.com/office/drawing/2014/main" val="1055103691"/>
                    </a:ext>
                  </a:extLst>
                </a:gridCol>
              </a:tblGrid>
              <a:tr h="267589">
                <a:tc>
                  <a:txBody>
                    <a:bodyPr/>
                    <a:lstStyle/>
                    <a:p>
                      <a:pPr marL="0" algn="l" rtl="0" eaLnBrk="1" fontAlgn="auto" latinLnBrk="0" hangingPunct="1">
                        <a:lnSpc>
                          <a:spcPts val="1440"/>
                        </a:lnSpc>
                      </a:pPr>
                      <a:endParaRPr lang="es-ES" sz="1400" b="0" i="0" u="none" strike="noStrike" kern="1200">
                        <a:solidFill>
                          <a:srgbClr val="000000"/>
                        </a:solidFill>
                        <a:effectLst/>
                        <a:latin typeface="Calibri" panose="020F0502020204030204" pitchFamily="34" charset="0"/>
                      </a:endParaRPr>
                    </a:p>
                  </a:txBody>
                  <a:tcPr marL="73533" marR="73533" marT="36830" marB="36830" anchor="ctr">
                    <a:lnL>
                      <a:noFill/>
                    </a:lnL>
                    <a:lnR>
                      <a:noFill/>
                    </a:lnR>
                    <a:lnT>
                      <a:noFill/>
                    </a:lnT>
                    <a:lnB>
                      <a:noFill/>
                    </a:lnB>
                    <a:noFill/>
                  </a:tcPr>
                </a:tc>
                <a:tc gridSpan="4">
                  <a:txBody>
                    <a:bodyPr/>
                    <a:lstStyle/>
                    <a:p>
                      <a:pPr marL="0" algn="ctr" rtl="0" eaLnBrk="1" fontAlgn="base" latinLnBrk="0" hangingPunct="1">
                        <a:lnSpc>
                          <a:spcPts val="1920"/>
                        </a:lnSpc>
                      </a:pPr>
                      <a:r>
                        <a:rPr lang="es-ES" sz="1600" b="1" i="0" u="none" strike="noStrike" kern="1200" dirty="0">
                          <a:solidFill>
                            <a:srgbClr val="FFFFFF"/>
                          </a:solidFill>
                          <a:effectLst/>
                          <a:latin typeface="Calibri" panose="020F0502020204030204" pitchFamily="34" charset="0"/>
                        </a:rPr>
                        <a:t>Índice de concentración de ingresos</a:t>
                      </a:r>
                      <a:endParaRPr lang="es-ES" sz="1800" b="0" i="0" u="none" strike="noStrike" dirty="0">
                        <a:effectLst/>
                        <a:latin typeface="Arial" panose="020B0604020202020204" pitchFamily="34" charset="0"/>
                      </a:endParaRPr>
                    </a:p>
                  </a:txBody>
                  <a:tcPr marL="73533" marR="73533" marT="36830" marB="3683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8E4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7604649"/>
                  </a:ext>
                </a:extLst>
              </a:tr>
              <a:tr h="704723">
                <a:tc>
                  <a:txBody>
                    <a:bodyPr/>
                    <a:lstStyle/>
                    <a:p>
                      <a:pPr marL="0" algn="l" rtl="0" eaLnBrk="1" fontAlgn="auto" latinLnBrk="0" hangingPunct="1">
                        <a:lnSpc>
                          <a:spcPts val="1440"/>
                        </a:lnSpc>
                      </a:pPr>
                      <a:endParaRPr lang="es-ES" sz="1400" b="0" i="0" u="none" strike="noStrike" kern="1200">
                        <a:solidFill>
                          <a:srgbClr val="000000"/>
                        </a:solidFill>
                        <a:effectLst/>
                        <a:latin typeface="Calibri" panose="020F0502020204030204" pitchFamily="34" charset="0"/>
                      </a:endParaRPr>
                    </a:p>
                  </a:txBody>
                  <a:tcPr marL="73533" marR="73533" marT="36830" marB="36830" anchor="ctr">
                    <a:lnL>
                      <a:noFill/>
                    </a:lnL>
                    <a:lnR>
                      <a:noFill/>
                    </a:lnR>
                    <a:lnT>
                      <a:noFill/>
                    </a:lnT>
                    <a:lnB w="12700" cap="flat" cmpd="sng" algn="ctr">
                      <a:solidFill>
                        <a:srgbClr val="FFFFFF"/>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Índice de Herfindahl-Hirschman (HHI)</a:t>
                      </a:r>
                      <a:endParaRPr lang="es-ES" sz="1800" b="0" i="0" u="none" strike="noStrike">
                        <a:effectLst/>
                        <a:latin typeface="Arial" panose="020B0604020202020204" pitchFamily="34" charset="0"/>
                      </a:endParaRPr>
                    </a:p>
                  </a:txBody>
                  <a:tcPr marL="73533" marR="73533" marT="36830" marB="3683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Ratio Ingresos de pregrado/ ingreso total</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Ratio Ingresos financiamiento estudiantil/ ingreso total</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Ratio ingresos estatales/ ingreso total</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extLst>
                  <a:ext uri="{0D108BD9-81ED-4DB2-BD59-A6C34878D82A}">
                    <a16:rowId xmlns:a16="http://schemas.microsoft.com/office/drawing/2014/main" val="3619909602"/>
                  </a:ext>
                </a:extLst>
              </a:tr>
              <a:tr h="252730">
                <a:tc>
                  <a:txBody>
                    <a:bodyPr/>
                    <a:lstStyle/>
                    <a:p>
                      <a:pPr marL="0" algn="l" rtl="0" eaLnBrk="1" fontAlgn="auto" latinLnBrk="0" hangingPunct="1">
                        <a:lnSpc>
                          <a:spcPts val="1440"/>
                        </a:lnSpc>
                      </a:pPr>
                      <a:endParaRPr lang="es-ES" sz="1400" b="0" i="0" u="none" strike="noStrike" kern="1200">
                        <a:solidFill>
                          <a:srgbClr val="000000"/>
                        </a:solidFill>
                        <a:effectLst/>
                        <a:latin typeface="Calibri" panose="020F050202020403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b (se)</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D644"/>
                      </a:solidFill>
                      <a:prstDash val="solid"/>
                      <a:round/>
                      <a:headEnd type="none" w="med" len="med"/>
                      <a:tailEnd type="none" w="med" len="med"/>
                    </a:lnB>
                    <a:solidFill>
                      <a:srgbClr val="31CC33"/>
                    </a:solid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b (se)</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D644"/>
                      </a:solidFill>
                      <a:prstDash val="solid"/>
                      <a:round/>
                      <a:headEnd type="none" w="med" len="med"/>
                      <a:tailEnd type="none" w="med" len="med"/>
                    </a:lnB>
                    <a:solidFill>
                      <a:srgbClr val="31CC33"/>
                    </a:solid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b (se)</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D644"/>
                      </a:solidFill>
                      <a:prstDash val="solid"/>
                      <a:round/>
                      <a:headEnd type="none" w="med" len="med"/>
                      <a:tailEnd type="none" w="med" len="med"/>
                    </a:lnB>
                    <a:solidFill>
                      <a:srgbClr val="31CC33"/>
                    </a:solidFill>
                  </a:tcPr>
                </a:tc>
                <a:tc>
                  <a:txBody>
                    <a:bodyPr/>
                    <a:lstStyle/>
                    <a:p>
                      <a:pPr marL="0" algn="ctr" rtl="0" eaLnBrk="1" fontAlgn="base" latinLnBrk="0" hangingPunct="1">
                        <a:lnSpc>
                          <a:spcPts val="1440"/>
                        </a:lnSpc>
                      </a:pPr>
                      <a:r>
                        <a:rPr lang="es-ES" sz="1400" b="1" i="0" u="none" strike="noStrike" kern="1200">
                          <a:solidFill>
                            <a:srgbClr val="FFFFFF"/>
                          </a:solidFill>
                          <a:effectLst/>
                          <a:latin typeface="Calibri" panose="020F0502020204030204" pitchFamily="34" charset="0"/>
                        </a:rPr>
                        <a:t>b (se)</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D644"/>
                      </a:solidFill>
                      <a:prstDash val="solid"/>
                      <a:round/>
                      <a:headEnd type="none" w="med" len="med"/>
                      <a:tailEnd type="none" w="med" len="med"/>
                    </a:lnB>
                    <a:solidFill>
                      <a:srgbClr val="31CC33"/>
                    </a:solidFill>
                  </a:tcPr>
                </a:tc>
                <a:extLst>
                  <a:ext uri="{0D108BD9-81ED-4DB2-BD59-A6C34878D82A}">
                    <a16:rowId xmlns:a16="http://schemas.microsoft.com/office/drawing/2014/main" val="3164932071"/>
                  </a:ext>
                </a:extLst>
              </a:tr>
              <a:tr h="216535">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Concentración</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-0.110</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2D644"/>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0.131*</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2D644"/>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0.295*</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2D644"/>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-0.031</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D644"/>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extLst>
                  <a:ext uri="{0D108BD9-81ED-4DB2-BD59-A6C34878D82A}">
                    <a16:rowId xmlns:a16="http://schemas.microsoft.com/office/drawing/2014/main" val="4033292893"/>
                  </a:ext>
                </a:extLst>
              </a:tr>
              <a:tr h="216535">
                <a:tc>
                  <a:txBody>
                    <a:bodyPr/>
                    <a:lstStyle/>
                    <a:p>
                      <a:pPr marL="0" algn="l" rtl="0" eaLnBrk="1" fontAlgn="auto" latinLnBrk="0" hangingPunct="1">
                        <a:lnSpc>
                          <a:spcPts val="1440"/>
                        </a:lnSpc>
                      </a:pPr>
                      <a:endParaRPr lang="es-ES" sz="1400" b="0" i="0" u="none" strike="noStrike" kern="1200">
                        <a:solidFill>
                          <a:srgbClr val="000000"/>
                        </a:solidFill>
                        <a:effectLst/>
                        <a:latin typeface="Calibri" panose="020F050202020403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(0.078)</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(0.065)</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dirty="0">
                          <a:solidFill>
                            <a:srgbClr val="000000"/>
                          </a:solidFill>
                          <a:effectLst/>
                          <a:latin typeface="Calibri" panose="020F0502020204030204" pitchFamily="34" charset="0"/>
                        </a:rPr>
                        <a:t>(0.118)</a:t>
                      </a:r>
                      <a:endParaRPr lang="es-ES" sz="1800" b="0" i="0" u="none" strike="noStrike" dirty="0">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(0.018)</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318808139"/>
                  </a:ext>
                </a:extLst>
              </a:tr>
              <a:tr h="252730">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Tasa de retención (%)</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-0.016</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-0.017</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-0.015</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-0.014</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extLst>
                  <a:ext uri="{0D108BD9-81ED-4DB2-BD59-A6C34878D82A}">
                    <a16:rowId xmlns:a16="http://schemas.microsoft.com/office/drawing/2014/main" val="1423588095"/>
                  </a:ext>
                </a:extLst>
              </a:tr>
              <a:tr h="216535">
                <a:tc>
                  <a:txBody>
                    <a:bodyPr/>
                    <a:lstStyle/>
                    <a:p>
                      <a:pPr marL="0" algn="l" rtl="0" eaLnBrk="1" fontAlgn="auto" latinLnBrk="0" hangingPunct="1">
                        <a:lnSpc>
                          <a:spcPts val="1440"/>
                        </a:lnSpc>
                      </a:pPr>
                      <a:endParaRPr lang="es-ES" sz="1400" b="0" i="0" u="none" strike="noStrike" kern="1200">
                        <a:solidFill>
                          <a:srgbClr val="000000"/>
                        </a:solidFill>
                        <a:effectLst/>
                        <a:latin typeface="Calibri" panose="020F050202020403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(0.012)</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dirty="0">
                          <a:solidFill>
                            <a:srgbClr val="000000"/>
                          </a:solidFill>
                          <a:effectLst/>
                          <a:latin typeface="Calibri" panose="020F0502020204030204" pitchFamily="34" charset="0"/>
                        </a:rPr>
                        <a:t>(0.012)</a:t>
                      </a:r>
                      <a:endParaRPr lang="es-ES" sz="1800" b="0" i="0" u="none" strike="noStrike" dirty="0">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(0.012)</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(0.012)</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6503756"/>
                  </a:ext>
                </a:extLst>
              </a:tr>
              <a:tr h="252730">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Ln (Ingreso total anual)</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dirty="0">
                          <a:solidFill>
                            <a:srgbClr val="000000"/>
                          </a:solidFill>
                          <a:effectLst/>
                          <a:latin typeface="Calibri" panose="020F0502020204030204" pitchFamily="34" charset="0"/>
                        </a:rPr>
                        <a:t>-1.142*</a:t>
                      </a:r>
                      <a:endParaRPr lang="es-ES" sz="1800" b="0" i="0" u="none" strike="noStrike" dirty="0">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-0.288</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-0.257</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-0.277</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extLst>
                  <a:ext uri="{0D108BD9-81ED-4DB2-BD59-A6C34878D82A}">
                    <a16:rowId xmlns:a16="http://schemas.microsoft.com/office/drawing/2014/main" val="1373793332"/>
                  </a:ext>
                </a:extLst>
              </a:tr>
              <a:tr h="216535">
                <a:tc>
                  <a:txBody>
                    <a:bodyPr/>
                    <a:lstStyle/>
                    <a:p>
                      <a:pPr marL="0" algn="l" rtl="0" eaLnBrk="1" fontAlgn="auto" latinLnBrk="0" hangingPunct="1">
                        <a:lnSpc>
                          <a:spcPts val="1440"/>
                        </a:lnSpc>
                      </a:pPr>
                      <a:endParaRPr lang="es-ES" sz="1400" b="0" i="0" u="none" strike="noStrike" kern="1200">
                        <a:solidFill>
                          <a:srgbClr val="000000"/>
                        </a:solidFill>
                        <a:effectLst/>
                        <a:latin typeface="Calibri" panose="020F050202020403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(0.579)</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(0.326)</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(0.256)</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(0.260)</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500426757"/>
                  </a:ext>
                </a:extLst>
              </a:tr>
              <a:tr h="383032">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Concentración X ln (Ingreso total anual)</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0.007</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-0.009</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-0.020**</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-0.001</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AFAFA"/>
                    </a:solidFill>
                  </a:tcPr>
                </a:tc>
                <a:extLst>
                  <a:ext uri="{0D108BD9-81ED-4DB2-BD59-A6C34878D82A}">
                    <a16:rowId xmlns:a16="http://schemas.microsoft.com/office/drawing/2014/main" val="737320431"/>
                  </a:ext>
                </a:extLst>
              </a:tr>
              <a:tr h="216535">
                <a:tc>
                  <a:txBody>
                    <a:bodyPr/>
                    <a:lstStyle/>
                    <a:p>
                      <a:pPr marL="0" algn="l" rtl="0" eaLnBrk="1" fontAlgn="auto" latinLnBrk="0" hangingPunct="1">
                        <a:lnSpc>
                          <a:spcPts val="1440"/>
                        </a:lnSpc>
                      </a:pPr>
                      <a:endParaRPr lang="es-ES" sz="1400" b="0" i="0" u="none" strike="noStrike" kern="1200">
                        <a:solidFill>
                          <a:srgbClr val="000000"/>
                        </a:solidFill>
                        <a:effectLst/>
                        <a:latin typeface="Calibri" panose="020F050202020403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(0.005)</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(0.005)</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(0.008)</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(0.001)</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1973951269"/>
                  </a:ext>
                </a:extLst>
              </a:tr>
              <a:tr h="252730">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Efectos fijos entidad</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extLst>
                  <a:ext uri="{0D108BD9-81ED-4DB2-BD59-A6C34878D82A}">
                    <a16:rowId xmlns:a16="http://schemas.microsoft.com/office/drawing/2014/main" val="3885743735"/>
                  </a:ext>
                </a:extLst>
              </a:tr>
              <a:tr h="216535">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Efectos temporales</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Sí</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4233751908"/>
                  </a:ext>
                </a:extLst>
              </a:tr>
              <a:tr h="216535">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Observaciones</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1,192</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1,192</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1,192</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1,192</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AFAFA"/>
                    </a:solidFill>
                  </a:tcPr>
                </a:tc>
                <a:extLst>
                  <a:ext uri="{0D108BD9-81ED-4DB2-BD59-A6C34878D82A}">
                    <a16:rowId xmlns:a16="http://schemas.microsoft.com/office/drawing/2014/main" val="3466853088"/>
                  </a:ext>
                </a:extLst>
              </a:tr>
              <a:tr h="216535">
                <a:tc>
                  <a:txBody>
                    <a:bodyPr/>
                    <a:lstStyle/>
                    <a:p>
                      <a:pPr marL="0" algn="l"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Pseudo R2 (intra)</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0.015</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0.017</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0.023</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440"/>
                        </a:lnSpc>
                      </a:pPr>
                      <a:r>
                        <a:rPr lang="es-ES" sz="1400" b="0" i="0" u="none" strike="noStrike" kern="1200">
                          <a:solidFill>
                            <a:srgbClr val="000000"/>
                          </a:solidFill>
                          <a:effectLst/>
                          <a:latin typeface="Calibri" panose="020F0502020204030204" pitchFamily="34" charset="0"/>
                        </a:rPr>
                        <a:t>0.017</a:t>
                      </a:r>
                      <a:endParaRPr lang="es-ES" sz="1800" b="0" i="0" u="none" strike="noStrike">
                        <a:effectLst/>
                        <a:latin typeface="Arial" panose="020B0604020202020204" pitchFamily="34" charset="0"/>
                      </a:endParaRPr>
                    </a:p>
                  </a:txBody>
                  <a:tcPr marL="73533" marR="73533" marT="36830" marB="36830" anchor="ctr">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3130414149"/>
                  </a:ext>
                </a:extLst>
              </a:tr>
              <a:tr h="252730">
                <a:tc gridSpan="5">
                  <a:txBody>
                    <a:bodyPr/>
                    <a:lstStyle/>
                    <a:p>
                      <a:pPr marL="0" algn="l" rtl="0" eaLnBrk="1" fontAlgn="base" latinLnBrk="0" hangingPunct="1">
                        <a:lnSpc>
                          <a:spcPts val="1440"/>
                        </a:lnSpc>
                      </a:pPr>
                      <a:r>
                        <a:rPr lang="es-ES" sz="1400" b="0" i="0" u="none" strike="noStrike" kern="1200" dirty="0">
                          <a:solidFill>
                            <a:srgbClr val="000000"/>
                          </a:solidFill>
                          <a:effectLst/>
                          <a:latin typeface="Calibri" panose="020F0502020204030204" pitchFamily="34" charset="0"/>
                        </a:rPr>
                        <a:t>***p&lt;.001; **p&lt;.01; *p&lt;.05</a:t>
                      </a:r>
                      <a:endParaRPr lang="es-ES" sz="1800" b="0" i="0" u="none" strike="noStrike" dirty="0">
                        <a:effectLst/>
                        <a:latin typeface="Arial" panose="020B0604020202020204" pitchFamily="34" charset="0"/>
                      </a:endParaRPr>
                    </a:p>
                  </a:txBody>
                  <a:tcPr marL="73533" marR="73533" marT="36830" marB="368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0551455"/>
                  </a:ext>
                </a:extLst>
              </a:tr>
            </a:tbl>
          </a:graphicData>
        </a:graphic>
      </p:graphicFrame>
      <p:sp>
        <p:nvSpPr>
          <p:cNvPr id="11" name="Título 1">
            <a:extLst>
              <a:ext uri="{FF2B5EF4-FFF2-40B4-BE49-F238E27FC236}">
                <a16:creationId xmlns:a16="http://schemas.microsoft.com/office/drawing/2014/main" id="{C23B20DD-5F94-D7AF-51C1-9206AC8A6FBD}"/>
              </a:ext>
            </a:extLst>
          </p:cNvPr>
          <p:cNvSpPr>
            <a:spLocks noGrp="1"/>
          </p:cNvSpPr>
          <p:nvPr>
            <p:ph type="title"/>
          </p:nvPr>
        </p:nvSpPr>
        <p:spPr>
          <a:xfrm>
            <a:off x="281940" y="245421"/>
            <a:ext cx="11910060" cy="856640"/>
          </a:xfrm>
        </p:spPr>
        <p:txBody>
          <a:bodyPr>
            <a:normAutofit fontScale="90000"/>
          </a:bodyPr>
          <a:lstStyle/>
          <a:p>
            <a:r>
              <a:rPr lang="es-ES" sz="3200" b="1" dirty="0">
                <a:solidFill>
                  <a:srgbClr val="0F44A3"/>
                </a:solidFill>
                <a:latin typeface="Verdana"/>
                <a:ea typeface="Verdana"/>
                <a:cs typeface="+mn-cs"/>
              </a:rPr>
              <a:t>Relación entre estructura de ingresos y salud financiera</a:t>
            </a:r>
          </a:p>
        </p:txBody>
      </p:sp>
      <p:sp>
        <p:nvSpPr>
          <p:cNvPr id="12" name="Elipse 11">
            <a:extLst>
              <a:ext uri="{FF2B5EF4-FFF2-40B4-BE49-F238E27FC236}">
                <a16:creationId xmlns:a16="http://schemas.microsoft.com/office/drawing/2014/main" id="{633A0BAD-16CA-36CB-6D92-564A59DFBB61}"/>
              </a:ext>
            </a:extLst>
          </p:cNvPr>
          <p:cNvSpPr/>
          <p:nvPr/>
        </p:nvSpPr>
        <p:spPr>
          <a:xfrm>
            <a:off x="3577590" y="3652700"/>
            <a:ext cx="1423034" cy="34780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C0D5D62A-306B-CDB6-30D0-61B1D3C4B7C2}"/>
              </a:ext>
            </a:extLst>
          </p:cNvPr>
          <p:cNvSpPr/>
          <p:nvPr/>
        </p:nvSpPr>
        <p:spPr>
          <a:xfrm>
            <a:off x="7224077" y="4201713"/>
            <a:ext cx="1510663" cy="37439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897CE38C-7EB6-DC4F-BC62-2D40884D23E9}"/>
              </a:ext>
            </a:extLst>
          </p:cNvPr>
          <p:cNvSpPr/>
          <p:nvPr/>
        </p:nvSpPr>
        <p:spPr>
          <a:xfrm>
            <a:off x="7224077" y="2616365"/>
            <a:ext cx="1510663" cy="37439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98805481-02D3-981D-2CE5-E36CD37F43E4}"/>
              </a:ext>
            </a:extLst>
          </p:cNvPr>
          <p:cNvSpPr/>
          <p:nvPr/>
        </p:nvSpPr>
        <p:spPr>
          <a:xfrm>
            <a:off x="5303520" y="2585515"/>
            <a:ext cx="1510663" cy="40524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756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61BB039E-5964-4AC1-A083-184C3EC0854D}"/>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11" name="Subtítulo 2">
            <a:extLst>
              <a:ext uri="{FF2B5EF4-FFF2-40B4-BE49-F238E27FC236}">
                <a16:creationId xmlns:a16="http://schemas.microsoft.com/office/drawing/2014/main" id="{9265240D-4DC6-B25D-659F-A098D9B6D9BD}"/>
              </a:ext>
            </a:extLst>
          </p:cNvPr>
          <p:cNvSpPr txBox="1">
            <a:spLocks/>
          </p:cNvSpPr>
          <p:nvPr/>
        </p:nvSpPr>
        <p:spPr>
          <a:xfrm>
            <a:off x="9486511" y="6395491"/>
            <a:ext cx="2456186" cy="241369"/>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Resultados</a:t>
            </a:r>
          </a:p>
        </p:txBody>
      </p:sp>
      <p:sp>
        <p:nvSpPr>
          <p:cNvPr id="5" name="Título 1">
            <a:extLst>
              <a:ext uri="{FF2B5EF4-FFF2-40B4-BE49-F238E27FC236}">
                <a16:creationId xmlns:a16="http://schemas.microsoft.com/office/drawing/2014/main" id="{23F9EBBB-28B2-8436-3A32-3D764D2F7CE7}"/>
              </a:ext>
            </a:extLst>
          </p:cNvPr>
          <p:cNvSpPr txBox="1">
            <a:spLocks/>
          </p:cNvSpPr>
          <p:nvPr/>
        </p:nvSpPr>
        <p:spPr>
          <a:xfrm>
            <a:off x="490801" y="665527"/>
            <a:ext cx="5569366" cy="7343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a:solidFill>
                  <a:srgbClr val="0F44A3"/>
                </a:solidFill>
                <a:latin typeface="Verdana"/>
                <a:ea typeface="Verdana"/>
                <a:cs typeface="+mn-cs"/>
              </a:rPr>
              <a:t>Efectos</a:t>
            </a:r>
            <a:r>
              <a:rPr lang="es-ES" sz="3200" dirty="0"/>
              <a:t> </a:t>
            </a:r>
            <a:r>
              <a:rPr lang="es-ES" sz="3200" b="1" dirty="0">
                <a:solidFill>
                  <a:srgbClr val="0F44A3"/>
                </a:solidFill>
                <a:latin typeface="Verdana"/>
                <a:ea typeface="Verdana"/>
                <a:cs typeface="+mn-cs"/>
              </a:rPr>
              <a:t>de gratuidad en perfiles de riesgo</a:t>
            </a:r>
          </a:p>
        </p:txBody>
      </p:sp>
      <p:sp>
        <p:nvSpPr>
          <p:cNvPr id="6" name="Marcador de contenido 2">
            <a:extLst>
              <a:ext uri="{FF2B5EF4-FFF2-40B4-BE49-F238E27FC236}">
                <a16:creationId xmlns:a16="http://schemas.microsoft.com/office/drawing/2014/main" id="{80B41E88-BC89-78BC-716F-4ADA9525A6F1}"/>
              </a:ext>
            </a:extLst>
          </p:cNvPr>
          <p:cNvSpPr txBox="1">
            <a:spLocks/>
          </p:cNvSpPr>
          <p:nvPr/>
        </p:nvSpPr>
        <p:spPr>
          <a:xfrm>
            <a:off x="777695" y="2414489"/>
            <a:ext cx="4560601" cy="227511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000" b="1" dirty="0">
                <a:ea typeface="Calibri"/>
                <a:cs typeface="Calibri"/>
              </a:rPr>
              <a:t>No hay efectos </a:t>
            </a:r>
            <a:r>
              <a:rPr lang="es-ES" sz="2000" dirty="0">
                <a:ea typeface="Calibri"/>
                <a:cs typeface="Calibri"/>
              </a:rPr>
              <a:t>negativos ni positivos de la política de gratuidad en la salud financiera de las IES, en base a la evidencia disponible para este estudio. </a:t>
            </a:r>
            <a:endParaRPr lang="es-ES" dirty="0"/>
          </a:p>
          <a:p>
            <a:pPr algn="just"/>
            <a:endParaRPr lang="es-ES" sz="2000" dirty="0">
              <a:ea typeface="Calibri"/>
              <a:cs typeface="Calibri"/>
            </a:endParaRPr>
          </a:p>
        </p:txBody>
      </p:sp>
      <p:graphicFrame>
        <p:nvGraphicFramePr>
          <p:cNvPr id="7" name="Table 7">
            <a:extLst>
              <a:ext uri="{FF2B5EF4-FFF2-40B4-BE49-F238E27FC236}">
                <a16:creationId xmlns:a16="http://schemas.microsoft.com/office/drawing/2014/main" id="{AAB285B0-60BA-9FD7-4649-C1A4D29D4FB0}"/>
              </a:ext>
            </a:extLst>
          </p:cNvPr>
          <p:cNvGraphicFramePr>
            <a:graphicFrameLocks noGrp="1"/>
          </p:cNvGraphicFramePr>
          <p:nvPr>
            <p:extLst>
              <p:ext uri="{D42A27DB-BD31-4B8C-83A1-F6EECF244321}">
                <p14:modId xmlns:p14="http://schemas.microsoft.com/office/powerpoint/2010/main" val="3913677040"/>
              </p:ext>
            </p:extLst>
          </p:nvPr>
        </p:nvGraphicFramePr>
        <p:xfrm>
          <a:off x="6347061" y="152560"/>
          <a:ext cx="5376309" cy="6282798"/>
        </p:xfrm>
        <a:graphic>
          <a:graphicData uri="http://schemas.openxmlformats.org/drawingml/2006/table">
            <a:tbl>
              <a:tblPr bandRow="1">
                <a:tableStyleId>{5C22544A-7EE6-4342-B048-85BDC9FD1C3A}</a:tableStyleId>
              </a:tblPr>
              <a:tblGrid>
                <a:gridCol w="2370201">
                  <a:extLst>
                    <a:ext uri="{9D8B030D-6E8A-4147-A177-3AD203B41FA5}">
                      <a16:colId xmlns:a16="http://schemas.microsoft.com/office/drawing/2014/main" val="715495234"/>
                    </a:ext>
                  </a:extLst>
                </a:gridCol>
                <a:gridCol w="1503054">
                  <a:extLst>
                    <a:ext uri="{9D8B030D-6E8A-4147-A177-3AD203B41FA5}">
                      <a16:colId xmlns:a16="http://schemas.microsoft.com/office/drawing/2014/main" val="3473197664"/>
                    </a:ext>
                  </a:extLst>
                </a:gridCol>
                <a:gridCol w="1503054">
                  <a:extLst>
                    <a:ext uri="{9D8B030D-6E8A-4147-A177-3AD203B41FA5}">
                      <a16:colId xmlns:a16="http://schemas.microsoft.com/office/drawing/2014/main" val="2820819552"/>
                    </a:ext>
                  </a:extLst>
                </a:gridCol>
              </a:tblGrid>
              <a:tr h="275437">
                <a:tc>
                  <a:txBody>
                    <a:bodyPr/>
                    <a:lstStyle/>
                    <a:p>
                      <a:pPr marL="0" algn="l" rtl="0" eaLnBrk="1" fontAlgn="base" latinLnBrk="0" hangingPunct="1">
                        <a:lnSpc>
                          <a:spcPts val="1320"/>
                        </a:lnSpc>
                      </a:pPr>
                      <a:endParaRPr lang="es-ES" sz="1800" b="0" i="0" u="none" strike="noStrike">
                        <a:effectLst/>
                        <a:latin typeface="Calibri"/>
                      </a:endParaRPr>
                    </a:p>
                  </a:txBody>
                  <a:tcPr marL="34163" marR="34163" marT="17018" marB="17018" anchor="b">
                    <a:lnL>
                      <a:noFill/>
                    </a:lnL>
                    <a:lnR>
                      <a:noFill/>
                    </a:lnR>
                    <a:lnT>
                      <a:noFill/>
                    </a:lnT>
                    <a:lnB>
                      <a:noFill/>
                    </a:lnB>
                    <a:noFill/>
                  </a:tcPr>
                </a:tc>
                <a:tc gridSpan="2">
                  <a:txBody>
                    <a:bodyPr/>
                    <a:lstStyle/>
                    <a:p>
                      <a:pPr marL="0" algn="ctr" rtl="0" eaLnBrk="1" fontAlgn="base" latinLnBrk="0" hangingPunct="1">
                        <a:lnSpc>
                          <a:spcPts val="1320"/>
                        </a:lnSpc>
                      </a:pPr>
                      <a:r>
                        <a:rPr lang="es-ES" sz="1200" b="1" i="0" u="none" strike="noStrike" kern="1200">
                          <a:solidFill>
                            <a:srgbClr val="02B944"/>
                          </a:solidFill>
                          <a:effectLst/>
                          <a:latin typeface="Calibri"/>
                        </a:rPr>
                        <a:t>Modelo</a:t>
                      </a:r>
                      <a:endParaRPr lang="es-ES" sz="1800" b="0" i="0" u="none" strike="noStrike">
                        <a:effectLst/>
                        <a:latin typeface="Calibri"/>
                      </a:endParaRPr>
                    </a:p>
                  </a:txBody>
                  <a:tcPr marL="87503" marR="87503" marT="43688" marB="43688"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80664944"/>
                  </a:ext>
                </a:extLst>
              </a:tr>
              <a:tr h="214230">
                <a:tc>
                  <a:txBody>
                    <a:bodyPr/>
                    <a:lstStyle/>
                    <a:p>
                      <a:pPr marL="0" algn="l" rtl="0" eaLnBrk="1" fontAlgn="auto" latinLnBrk="0" hangingPunct="1">
                        <a:lnSpc>
                          <a:spcPts val="1320"/>
                        </a:lnSpc>
                      </a:pPr>
                      <a:endParaRPr lang="es-ES" sz="1000" b="0" i="0" u="none" strike="noStrike" kern="1200">
                        <a:solidFill>
                          <a:srgbClr val="000000"/>
                        </a:solidFill>
                        <a:effectLst/>
                        <a:latin typeface="Calibri" panose="020F0502020204030204" pitchFamily="34" charset="0"/>
                      </a:endParaRPr>
                    </a:p>
                  </a:txBody>
                  <a:tcPr marL="34163" marR="34163" marT="17018" marB="17018" anchor="b">
                    <a:lnL>
                      <a:noFill/>
                    </a:lnL>
                    <a:lnR>
                      <a:noFill/>
                    </a:lnR>
                    <a:lnT>
                      <a:noFill/>
                    </a:lnT>
                    <a:lnB>
                      <a:noFill/>
                    </a:lnB>
                    <a:noFill/>
                  </a:tcPr>
                </a:tc>
                <a:tc>
                  <a:txBody>
                    <a:bodyPr/>
                    <a:lstStyle/>
                    <a:p>
                      <a:pPr marL="0" algn="ctr" rtl="0" eaLnBrk="1" fontAlgn="base" latinLnBrk="0" hangingPunct="1">
                        <a:lnSpc>
                          <a:spcPts val="1320"/>
                        </a:lnSpc>
                      </a:pPr>
                      <a:r>
                        <a:rPr lang="es-ES" sz="1100" b="1" i="0" u="none" strike="noStrike" kern="1200">
                          <a:solidFill>
                            <a:srgbClr val="000000"/>
                          </a:solidFill>
                          <a:effectLst/>
                          <a:latin typeface="Calibri"/>
                        </a:rPr>
                        <a:t>Base</a:t>
                      </a:r>
                      <a:endParaRPr lang="es-ES" sz="1800" b="0" i="0" u="none" strike="noStrike">
                        <a:effectLst/>
                        <a:latin typeface="Calibri"/>
                      </a:endParaRPr>
                    </a:p>
                  </a:txBody>
                  <a:tcPr marL="34163" marR="34163" marT="17018" marB="17018" anchor="b">
                    <a:lnL>
                      <a:noFill/>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320"/>
                        </a:lnSpc>
                      </a:pPr>
                      <a:r>
                        <a:rPr lang="es-ES" sz="1100" b="1" i="0" u="none" strike="noStrike" kern="1200">
                          <a:solidFill>
                            <a:srgbClr val="000000"/>
                          </a:solidFill>
                          <a:effectLst/>
                          <a:latin typeface="Calibri"/>
                        </a:rPr>
                        <a:t>Con controles</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63059821"/>
                  </a:ext>
                </a:extLst>
              </a:tr>
              <a:tr h="213911">
                <a:tc>
                  <a:txBody>
                    <a:bodyPr/>
                    <a:lstStyle/>
                    <a:p>
                      <a:pPr marL="0" algn="l" rtl="0" eaLnBrk="1" fontAlgn="base" latinLnBrk="0" hangingPunct="1">
                        <a:lnSpc>
                          <a:spcPts val="1320"/>
                        </a:lnSpc>
                      </a:pPr>
                      <a:endParaRPr lang="es-ES" sz="1800" b="0" i="0" u="none" strike="noStrike">
                        <a:effectLst/>
                        <a:latin typeface="Calibri"/>
                      </a:endParaRPr>
                    </a:p>
                  </a:txBody>
                  <a:tcPr marL="34163" marR="34163" marT="17018" marB="17018" anchor="b">
                    <a:lnL>
                      <a:noFill/>
                    </a:lnL>
                    <a:lnR>
                      <a:noFill/>
                    </a:lnR>
                    <a:lnT>
                      <a:noFill/>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320"/>
                        </a:lnSpc>
                      </a:pPr>
                      <a:r>
                        <a:rPr lang="es-ES" sz="1000" b="0" i="0" u="none" strike="noStrike" kern="1200">
                          <a:solidFill>
                            <a:srgbClr val="000000"/>
                          </a:solidFill>
                          <a:effectLst/>
                          <a:latin typeface="Calibri"/>
                        </a:rPr>
                        <a:t>b (se)</a:t>
                      </a:r>
                      <a:endParaRPr lang="es-ES" sz="1800" b="0" i="0" u="none" strike="noStrike">
                        <a:effectLst/>
                        <a:latin typeface="Calibri"/>
                      </a:endParaRPr>
                    </a:p>
                  </a:txBody>
                  <a:tcPr marL="34163" marR="34163" marT="17018" marB="17018" anchor="b">
                    <a:lnL>
                      <a:noFill/>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base" latinLnBrk="0" hangingPunct="1">
                        <a:lnSpc>
                          <a:spcPts val="1320"/>
                        </a:lnSpc>
                      </a:pPr>
                      <a:r>
                        <a:rPr lang="es-ES" sz="1000" b="0" i="0" u="none" strike="noStrike" kern="1200">
                          <a:solidFill>
                            <a:srgbClr val="000000"/>
                          </a:solidFill>
                          <a:effectLst/>
                          <a:latin typeface="Calibri"/>
                        </a:rPr>
                        <a:t>b (se)</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1422271861"/>
                  </a:ext>
                </a:extLst>
              </a:tr>
              <a:tr h="195234">
                <a:tc>
                  <a:txBody>
                    <a:bodyPr/>
                    <a:lstStyle/>
                    <a:p>
                      <a:pPr marL="0" algn="l" rtl="0" eaLnBrk="1" fontAlgn="base" latinLnBrk="0" hangingPunct="1">
                        <a:lnSpc>
                          <a:spcPts val="1320"/>
                        </a:lnSpc>
                      </a:pPr>
                      <a:r>
                        <a:rPr lang="es-ES" sz="1100" b="1" i="0" u="none" strike="noStrike" kern="1200">
                          <a:solidFill>
                            <a:srgbClr val="FFFFFF"/>
                          </a:solidFill>
                          <a:effectLst/>
                          <a:latin typeface="Calibri"/>
                        </a:rPr>
                        <a:t>Períodos previos a la gratuidad</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ctr" rtl="0" eaLnBrk="1" fontAlgn="auto" latinLnBrk="0" hangingPunct="1">
                        <a:lnSpc>
                          <a:spcPts val="1320"/>
                        </a:lnSpc>
                      </a:pPr>
                      <a:endParaRPr lang="es-ES" sz="1000" b="0" i="0" u="none" strike="noStrike" kern="1200">
                        <a:solidFill>
                          <a:srgbClr val="000000"/>
                        </a:solidFill>
                        <a:effectLst/>
                        <a:latin typeface="Calibri" panose="020F0502020204030204" pitchFamily="34" charset="0"/>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ctr" rtl="0" eaLnBrk="1" fontAlgn="auto" latinLnBrk="0" hangingPunct="1">
                        <a:lnSpc>
                          <a:spcPts val="1320"/>
                        </a:lnSpc>
                      </a:pPr>
                      <a:endParaRPr lang="es-ES" sz="1000" b="0" i="0" u="none" strike="noStrike" kern="1200">
                        <a:solidFill>
                          <a:srgbClr val="000000"/>
                        </a:solidFill>
                        <a:effectLst/>
                        <a:latin typeface="Calibri" panose="020F0502020204030204" pitchFamily="34" charset="0"/>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2733187164"/>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6 años y más</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0.095</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-0.060</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456829120"/>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(1.446)</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(1.408)</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885541332"/>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4 a 5 años</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0.032</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-0.094</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66368174"/>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(1.436)</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(1.439)</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84846511"/>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3 años</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-1.161</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-1.146</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37894046"/>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(1.176)</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(1.205)</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2988752"/>
                  </a:ext>
                </a:extLst>
              </a:tr>
              <a:tr h="187639">
                <a:tc rowSpan="2">
                  <a:txBody>
                    <a:bodyPr/>
                    <a:lstStyle/>
                    <a:p>
                      <a:pPr marL="0" algn="l" rtl="0" eaLnBrk="1" fontAlgn="base" latinLnBrk="0" hangingPunct="1">
                        <a:lnSpc>
                          <a:spcPts val="1320"/>
                        </a:lnSpc>
                      </a:pPr>
                      <a:r>
                        <a:rPr lang="es-ES" sz="1000" b="1" i="0" u="none" strike="noStrike" kern="1200" dirty="0">
                          <a:solidFill>
                            <a:srgbClr val="FFFFFF"/>
                          </a:solidFill>
                          <a:effectLst/>
                          <a:latin typeface="Calibri"/>
                        </a:rPr>
                        <a:t>2 años</a:t>
                      </a:r>
                      <a:endParaRPr lang="es-ES" sz="1800" b="0" i="0" u="none" strike="noStrike" dirty="0">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-1.328</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-1.363</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210354299"/>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(1.158)</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(1.188)</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4000079282"/>
                  </a:ext>
                </a:extLst>
              </a:tr>
              <a:tr h="195234">
                <a:tc>
                  <a:txBody>
                    <a:bodyPr/>
                    <a:lstStyle/>
                    <a:p>
                      <a:pPr marL="0" algn="l" rtl="0" eaLnBrk="1" fontAlgn="base" latinLnBrk="0" hangingPunct="1">
                        <a:lnSpc>
                          <a:spcPts val="1320"/>
                        </a:lnSpc>
                      </a:pPr>
                      <a:r>
                        <a:rPr lang="es-ES" sz="1100" b="1" i="0" u="none" strike="noStrike" kern="1200" dirty="0">
                          <a:solidFill>
                            <a:srgbClr val="FFFFFF"/>
                          </a:solidFill>
                          <a:effectLst/>
                          <a:latin typeface="Calibri"/>
                        </a:rPr>
                        <a:t>Períodos post gratuidad</a:t>
                      </a:r>
                      <a:endParaRPr lang="es-ES" sz="1800" b="0" i="0" u="none" strike="noStrike" dirty="0">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gridSpan="2">
                  <a:txBody>
                    <a:bodyPr/>
                    <a:lstStyle/>
                    <a:p>
                      <a:pPr marL="0" algn="r" rtl="0" eaLnBrk="1" fontAlgn="auto" latinLnBrk="0" hangingPunct="1">
                        <a:lnSpc>
                          <a:spcPts val="1320"/>
                        </a:lnSpc>
                      </a:pPr>
                      <a:endParaRPr lang="es-ES" sz="1000" b="0" i="0" u="none" strike="noStrike" kern="1200">
                        <a:solidFill>
                          <a:srgbClr val="000000"/>
                        </a:solidFill>
                        <a:effectLst/>
                        <a:latin typeface="Calibri" panose="020F0502020204030204" pitchFamily="34" charset="0"/>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99928682"/>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Año de ingreso a gratuidad</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0.466</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0.434</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42252258"/>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(0.712)</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(0.723)</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070527896"/>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1 año</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-2.921</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-2.735</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168860383"/>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(2.011)</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(2.194)</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399269955"/>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2 años</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-0.310</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-0.015</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57430368"/>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(1.473)</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(1.471)</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126990767"/>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3 años</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-2.715</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-2.480</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19613366"/>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(1.539)</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(1.651)</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285581522"/>
                  </a:ext>
                </a:extLst>
              </a:tr>
              <a:tr h="187639">
                <a:tc rowSpan="2">
                  <a:txBody>
                    <a:bodyPr/>
                    <a:lstStyle/>
                    <a:p>
                      <a:pPr marL="0" algn="l" rtl="0" eaLnBrk="1" fontAlgn="base" latinLnBrk="0" hangingPunct="1">
                        <a:lnSpc>
                          <a:spcPts val="1320"/>
                        </a:lnSpc>
                      </a:pPr>
                      <a:r>
                        <a:rPr lang="es-ES" sz="1000" b="1" i="0" u="none" strike="noStrike" kern="1200">
                          <a:solidFill>
                            <a:srgbClr val="FFFFFF"/>
                          </a:solidFill>
                          <a:effectLst/>
                          <a:latin typeface="Calibri"/>
                        </a:rPr>
                        <a:t>4 años y más</a:t>
                      </a:r>
                      <a:endParaRPr lang="es-ES" sz="1800" b="0" i="0" u="none" strike="noStrike">
                        <a:effectLst/>
                        <a:latin typeface="Calibri"/>
                      </a:endParaRPr>
                    </a:p>
                  </a:txBody>
                  <a:tcPr marL="37338" marR="37338" marT="18669" marB="1866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02B944"/>
                    </a:solid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-3.112</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-2.702</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359424993"/>
                  </a:ext>
                </a:extLst>
              </a:tr>
              <a:tr h="187639">
                <a:tc vMerge="1">
                  <a:txBody>
                    <a:bodyPr/>
                    <a:lstStyle/>
                    <a:p>
                      <a:endParaRPr lang="en-US"/>
                    </a:p>
                  </a:txBody>
                  <a:tcPr/>
                </a:tc>
                <a:tc>
                  <a:txBody>
                    <a:bodyPr/>
                    <a:lstStyle/>
                    <a:p>
                      <a:pPr marL="0" algn="r" rtl="0" eaLnBrk="1" fontAlgn="base" latinLnBrk="0" hangingPunct="1">
                        <a:lnSpc>
                          <a:spcPts val="1320"/>
                        </a:lnSpc>
                      </a:pPr>
                      <a:r>
                        <a:rPr lang="es-ES" sz="1000" b="0" i="0" u="none" strike="noStrike" kern="1200" dirty="0">
                          <a:solidFill>
                            <a:srgbClr val="000000"/>
                          </a:solidFill>
                          <a:effectLst/>
                          <a:latin typeface="Calibri"/>
                        </a:rPr>
                        <a:t>(1.616)</a:t>
                      </a:r>
                      <a:endParaRPr lang="es-ES" sz="1800" b="0" i="0" u="none" strike="noStrike" dirty="0">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(1.743)</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3462026640"/>
                  </a:ext>
                </a:extLst>
              </a:tr>
              <a:tr h="187639">
                <a:tc rowSpan="2" gridSpan="2">
                  <a:txBody>
                    <a:bodyPr/>
                    <a:lstStyle/>
                    <a:p>
                      <a:pPr marL="0" algn="l" rtl="0" eaLnBrk="1" fontAlgn="auto" latinLnBrk="0" hangingPunct="1">
                        <a:lnSpc>
                          <a:spcPts val="1320"/>
                        </a:lnSpc>
                      </a:pPr>
                      <a:r>
                        <a:rPr lang="es-ES" sz="1000" b="0" i="0" u="none" strike="noStrike" kern="1200">
                          <a:solidFill>
                            <a:srgbClr val="000000"/>
                          </a:solidFill>
                          <a:effectLst/>
                          <a:latin typeface="Calibri"/>
                        </a:rPr>
                        <a:t>ln (Matrícula de pregrado)</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rowSpan="2" hMerge="1">
                  <a:txBody>
                    <a:bodyPr/>
                    <a:lstStyle/>
                    <a:p>
                      <a:endParaRPr lang="en-US"/>
                    </a:p>
                  </a:txBody>
                  <a:tcPr>
                    <a:lnL w="12700" cap="flat" cmpd="sng" algn="ctr">
                      <a:solidFill>
                        <a:srgbClr val="02B944"/>
                      </a:solidFill>
                      <a:prstDash val="solid"/>
                      <a:round/>
                      <a:headEnd type="none" w="med" len="med"/>
                      <a:tailEnd type="none" w="med" len="med"/>
                    </a:lnL>
                    <a:lnT w="12700" cap="flat" cmpd="sng" algn="ctr">
                      <a:solidFill>
                        <a:srgbClr val="02B944"/>
                      </a:solidFill>
                      <a:prstDash val="solid"/>
                      <a:round/>
                      <a:headEnd type="none" w="med" len="med"/>
                      <a:tailEnd type="none" w="med" len="med"/>
                    </a:lnT>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-0.425</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134657892"/>
                  </a:ext>
                </a:extLst>
              </a:tr>
              <a:tr h="187639">
                <a:tc gridSpan="2" vMerge="1">
                  <a:txBody>
                    <a:bodyPr/>
                    <a:lstStyle/>
                    <a:p>
                      <a:endParaRPr lang="en-US"/>
                    </a:p>
                  </a:txBody>
                  <a:tcPr/>
                </a:tc>
                <a:tc hMerge="1"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(0.384)</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794853382"/>
                  </a:ext>
                </a:extLst>
              </a:tr>
              <a:tr h="187639">
                <a:tc rowSpan="2" gridSpan="2">
                  <a:txBody>
                    <a:bodyPr/>
                    <a:lstStyle/>
                    <a:p>
                      <a:pPr marL="0" algn="l" rtl="0" eaLnBrk="1" fontAlgn="auto" latinLnBrk="0" hangingPunct="1">
                        <a:lnSpc>
                          <a:spcPts val="1320"/>
                        </a:lnSpc>
                      </a:pPr>
                      <a:r>
                        <a:rPr lang="es-ES" sz="1000" b="0" i="0" u="none" strike="noStrike" kern="1200" dirty="0" err="1">
                          <a:solidFill>
                            <a:srgbClr val="000000"/>
                          </a:solidFill>
                          <a:effectLst/>
                          <a:latin typeface="Calibri"/>
                        </a:rPr>
                        <a:t>ln</a:t>
                      </a:r>
                      <a:r>
                        <a:rPr lang="es-ES" sz="1000" b="0" i="0" u="none" strike="noStrike" kern="1200" dirty="0">
                          <a:solidFill>
                            <a:srgbClr val="000000"/>
                          </a:solidFill>
                          <a:effectLst/>
                          <a:latin typeface="Calibri"/>
                        </a:rPr>
                        <a:t> (Arancel promedio pregrado)</a:t>
                      </a:r>
                      <a:endParaRPr lang="es-ES" sz="1800" b="0" i="0" u="none" strike="noStrike" dirty="0">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rowSpan="2" hMerge="1">
                  <a:txBody>
                    <a:bodyPr/>
                    <a:lstStyle/>
                    <a:p>
                      <a:endParaRPr lang="en-US"/>
                    </a:p>
                  </a:txBody>
                  <a:tcPr>
                    <a:lnL w="12700" cap="flat" cmpd="sng" algn="ctr">
                      <a:solidFill>
                        <a:srgbClr val="02B944"/>
                      </a:solidFill>
                      <a:prstDash val="solid"/>
                      <a:round/>
                      <a:headEnd type="none" w="med" len="med"/>
                      <a:tailEnd type="none" w="med" len="med"/>
                    </a:ln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-1.927</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663691571"/>
                  </a:ext>
                </a:extLst>
              </a:tr>
              <a:tr h="187639">
                <a:tc gridSpan="2" vMerge="1">
                  <a:txBody>
                    <a:bodyPr/>
                    <a:lstStyle/>
                    <a:p>
                      <a:endParaRPr lang="en-US"/>
                    </a:p>
                  </a:txBody>
                  <a:tcPr/>
                </a:tc>
                <a:tc hMerge="1" vMerge="1">
                  <a:txBody>
                    <a:bodyPr/>
                    <a:lstStyle/>
                    <a:p>
                      <a:endParaRPr lang="en-US"/>
                    </a:p>
                  </a:txBody>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(1.419)</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884578723"/>
                  </a:ext>
                </a:extLst>
              </a:tr>
              <a:tr h="187639">
                <a:tc>
                  <a:txBody>
                    <a:bodyPr/>
                    <a:lstStyle/>
                    <a:p>
                      <a:pPr marL="0" algn="l" rtl="0" eaLnBrk="1" fontAlgn="base" latinLnBrk="0" hangingPunct="1">
                        <a:lnSpc>
                          <a:spcPts val="1320"/>
                        </a:lnSpc>
                      </a:pPr>
                      <a:r>
                        <a:rPr lang="es-ES" sz="1000" b="0" i="0" u="none" strike="noStrike" kern="1200">
                          <a:solidFill>
                            <a:srgbClr val="000000"/>
                          </a:solidFill>
                          <a:effectLst/>
                          <a:latin typeface="Calibri"/>
                        </a:rPr>
                        <a:t>Efectos fijos entidad</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Sí</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Sí</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561346673"/>
                  </a:ext>
                </a:extLst>
              </a:tr>
              <a:tr h="200559">
                <a:tc>
                  <a:txBody>
                    <a:bodyPr/>
                    <a:lstStyle/>
                    <a:p>
                      <a:pPr marL="0" algn="l" rtl="0" eaLnBrk="1" fontAlgn="base" latinLnBrk="0" hangingPunct="1">
                        <a:lnSpc>
                          <a:spcPts val="1320"/>
                        </a:lnSpc>
                      </a:pPr>
                      <a:r>
                        <a:rPr lang="es-ES" sz="1000" b="0" i="0" u="none" strike="noStrike" kern="1200">
                          <a:solidFill>
                            <a:srgbClr val="000000"/>
                          </a:solidFill>
                          <a:effectLst/>
                          <a:latin typeface="Calibri"/>
                        </a:rPr>
                        <a:t>Efectos temporales</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Sí</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Sí</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902537568"/>
                  </a:ext>
                </a:extLst>
              </a:tr>
              <a:tr h="187639">
                <a:tc>
                  <a:txBody>
                    <a:bodyPr/>
                    <a:lstStyle/>
                    <a:p>
                      <a:pPr marL="0" algn="l" rtl="0" eaLnBrk="1" fontAlgn="base" latinLnBrk="0" hangingPunct="1">
                        <a:lnSpc>
                          <a:spcPts val="1320"/>
                        </a:lnSpc>
                      </a:pPr>
                      <a:r>
                        <a:rPr lang="es-ES" sz="1000" b="0" i="0" u="none" strike="noStrike" kern="1200">
                          <a:solidFill>
                            <a:srgbClr val="000000"/>
                          </a:solidFill>
                          <a:effectLst/>
                          <a:latin typeface="Calibri"/>
                        </a:rPr>
                        <a:t>Observaciones</a:t>
                      </a:r>
                      <a:endParaRPr lang="es-ES" sz="1800" b="0" i="0" u="none" strike="noStrike">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534</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531</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23748695"/>
                  </a:ext>
                </a:extLst>
              </a:tr>
              <a:tr h="187639">
                <a:tc>
                  <a:txBody>
                    <a:bodyPr/>
                    <a:lstStyle/>
                    <a:p>
                      <a:pPr marL="0" algn="l" rtl="0" eaLnBrk="1" fontAlgn="base" latinLnBrk="0" hangingPunct="1">
                        <a:lnSpc>
                          <a:spcPts val="1320"/>
                        </a:lnSpc>
                      </a:pPr>
                      <a:r>
                        <a:rPr lang="es-ES" sz="1000" b="0" i="0" u="none" strike="noStrike" kern="1200" dirty="0">
                          <a:solidFill>
                            <a:srgbClr val="000000"/>
                          </a:solidFill>
                          <a:effectLst/>
                          <a:latin typeface="Calibri"/>
                        </a:rPr>
                        <a:t>R2 (intra)</a:t>
                      </a:r>
                      <a:endParaRPr lang="es-ES" sz="1800" b="0" i="0" u="none" strike="noStrike" dirty="0">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0.081</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tc>
                  <a:txBody>
                    <a:bodyPr/>
                    <a:lstStyle/>
                    <a:p>
                      <a:pPr marL="0" algn="r" rtl="0" eaLnBrk="1" fontAlgn="base" latinLnBrk="0" hangingPunct="1">
                        <a:lnSpc>
                          <a:spcPts val="1320"/>
                        </a:lnSpc>
                      </a:pPr>
                      <a:r>
                        <a:rPr lang="es-ES" sz="1000" b="0" i="0" u="none" strike="noStrike" kern="1200">
                          <a:solidFill>
                            <a:srgbClr val="000000"/>
                          </a:solidFill>
                          <a:effectLst/>
                          <a:latin typeface="Calibri"/>
                        </a:rPr>
                        <a:t>0.092</a:t>
                      </a:r>
                      <a:endParaRPr lang="es-ES" sz="1800" b="0" i="0" u="none" strike="noStrike">
                        <a:effectLst/>
                        <a:latin typeface="Calibri"/>
                      </a:endParaRPr>
                    </a:p>
                  </a:txBody>
                  <a:tcPr marL="34163" marR="34163" marT="17018" marB="17018" anchor="b">
                    <a:lnL w="12700" cap="flat" cmpd="sng" algn="ctr">
                      <a:solidFill>
                        <a:srgbClr val="02B94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2B944"/>
                      </a:solidFill>
                      <a:prstDash val="solid"/>
                      <a:round/>
                      <a:headEnd type="none" w="med" len="med"/>
                      <a:tailEnd type="none" w="med" len="med"/>
                    </a:lnB>
                    <a:noFill/>
                  </a:tcPr>
                </a:tc>
                <a:extLst>
                  <a:ext uri="{0D108BD9-81ED-4DB2-BD59-A6C34878D82A}">
                    <a16:rowId xmlns:a16="http://schemas.microsoft.com/office/drawing/2014/main" val="305084412"/>
                  </a:ext>
                </a:extLst>
              </a:tr>
              <a:tr h="0">
                <a:tc gridSpan="3">
                  <a:txBody>
                    <a:bodyPr/>
                    <a:lstStyle/>
                    <a:p>
                      <a:pPr marL="0" algn="l" rtl="0" eaLnBrk="1" fontAlgn="base" latinLnBrk="0" hangingPunct="1">
                        <a:lnSpc>
                          <a:spcPts val="1320"/>
                        </a:lnSpc>
                      </a:pPr>
                      <a:r>
                        <a:rPr lang="nn-NO" sz="1000" b="0" i="0" u="none" strike="noStrike" kern="1200" dirty="0">
                          <a:solidFill>
                            <a:srgbClr val="000000"/>
                          </a:solidFill>
                          <a:effectLst/>
                          <a:latin typeface="Calibri"/>
                        </a:rPr>
                        <a:t>***p&lt;.001; **p&lt;.01; *p&lt;.05</a:t>
                      </a:r>
                      <a:endParaRPr lang="nn-NO" sz="1800" b="0" i="0" u="none" strike="noStrike" dirty="0">
                        <a:effectLst/>
                        <a:latin typeface="Calibri"/>
                      </a:endParaRPr>
                    </a:p>
                  </a:txBody>
                  <a:tcPr marL="34163" marR="34163" marT="17018" marB="17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T w="12700" cap="flat" cmpd="sng" algn="ctr">
                      <a:solidFill>
                        <a:srgbClr val="02B944"/>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392271244"/>
                  </a:ext>
                </a:extLst>
              </a:tr>
            </a:tbl>
          </a:graphicData>
        </a:graphic>
      </p:graphicFrame>
    </p:spTree>
    <p:extLst>
      <p:ext uri="{BB962C8B-B14F-4D97-AF65-F5344CB8AC3E}">
        <p14:creationId xmlns:p14="http://schemas.microsoft.com/office/powerpoint/2010/main" val="2628905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72F8CDB1-C3E4-41B1-B2DC-70578502C1CF}"/>
              </a:ext>
            </a:extLst>
          </p:cNvPr>
          <p:cNvSpPr txBox="1">
            <a:spLocks/>
          </p:cNvSpPr>
          <p:nvPr/>
        </p:nvSpPr>
        <p:spPr>
          <a:xfrm>
            <a:off x="5286668" y="1531231"/>
            <a:ext cx="1618665" cy="147732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9600">
                <a:solidFill>
                  <a:srgbClr val="0F44A3"/>
                </a:solidFill>
                <a:latin typeface="Verdana" panose="020B0604030504040204" pitchFamily="34" charset="0"/>
                <a:ea typeface="Verdana" panose="020B0604030504040204" pitchFamily="34" charset="0"/>
                <a:cs typeface="Verdana" panose="020B0604030504040204" pitchFamily="34" charset="0"/>
              </a:rPr>
              <a:t>6</a:t>
            </a:r>
          </a:p>
        </p:txBody>
      </p:sp>
      <p:pic>
        <p:nvPicPr>
          <p:cNvPr id="6" name="Imagen 5" descr="Imagen que contiene dibujo, tabla&#10;&#10;Descripción generada automáticamente">
            <a:extLst>
              <a:ext uri="{FF2B5EF4-FFF2-40B4-BE49-F238E27FC236}">
                <a16:creationId xmlns:a16="http://schemas.microsoft.com/office/drawing/2014/main" id="{A986DE12-EAFE-907E-3D1C-3E230644E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72700" y="607737"/>
            <a:ext cx="1790700" cy="1371600"/>
          </a:xfrm>
          <a:prstGeom prst="rect">
            <a:avLst/>
          </a:prstGeom>
        </p:spPr>
      </p:pic>
      <p:pic>
        <p:nvPicPr>
          <p:cNvPr id="7" name="Imagen 6" descr="Icono&#10;&#10;Descripción generada automáticamente">
            <a:extLst>
              <a:ext uri="{FF2B5EF4-FFF2-40B4-BE49-F238E27FC236}">
                <a16:creationId xmlns:a16="http://schemas.microsoft.com/office/drawing/2014/main" id="{1F67FE81-E8CC-B6E6-6E5A-CE17D6781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519449"/>
            <a:ext cx="3289300" cy="1981200"/>
          </a:xfrm>
          <a:prstGeom prst="rect">
            <a:avLst/>
          </a:prstGeom>
        </p:spPr>
      </p:pic>
      <p:sp>
        <p:nvSpPr>
          <p:cNvPr id="2" name="Subtítulo 2">
            <a:extLst>
              <a:ext uri="{FF2B5EF4-FFF2-40B4-BE49-F238E27FC236}">
                <a16:creationId xmlns:a16="http://schemas.microsoft.com/office/drawing/2014/main" id="{CAE6D70A-110A-7153-E121-B52A89EFC542}"/>
              </a:ext>
            </a:extLst>
          </p:cNvPr>
          <p:cNvSpPr txBox="1">
            <a:spLocks/>
          </p:cNvSpPr>
          <p:nvPr/>
        </p:nvSpPr>
        <p:spPr>
          <a:xfrm>
            <a:off x="2535992" y="3705999"/>
            <a:ext cx="7120016" cy="55399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3600" b="1" dirty="0">
                <a:solidFill>
                  <a:srgbClr val="0F44A3"/>
                </a:solidFill>
                <a:latin typeface="Verdana"/>
                <a:ea typeface="Verdana"/>
                <a:cs typeface="Verdana" panose="020B0604030504040204" pitchFamily="34" charset="0"/>
              </a:rPr>
              <a:t>Conclusiones</a:t>
            </a:r>
            <a:endParaRPr lang="es-ES" sz="36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0695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424D42C-13DA-65E3-197F-64A51AAB9DD6}"/>
              </a:ext>
            </a:extLst>
          </p:cNvPr>
          <p:cNvSpPr txBox="1">
            <a:spLocks/>
          </p:cNvSpPr>
          <p:nvPr/>
        </p:nvSpPr>
        <p:spPr>
          <a:xfrm>
            <a:off x="8555106" y="6358712"/>
            <a:ext cx="2640723"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Conclusiones</a:t>
            </a:r>
          </a:p>
        </p:txBody>
      </p:sp>
      <p:sp>
        <p:nvSpPr>
          <p:cNvPr id="6" name="Subtítulo 2">
            <a:extLst>
              <a:ext uri="{FF2B5EF4-FFF2-40B4-BE49-F238E27FC236}">
                <a16:creationId xmlns:a16="http://schemas.microsoft.com/office/drawing/2014/main" id="{AE2CF336-312E-CC14-811B-CEB323A3D79C}"/>
              </a:ext>
            </a:extLst>
          </p:cNvPr>
          <p:cNvSpPr txBox="1">
            <a:spLocks/>
          </p:cNvSpPr>
          <p:nvPr/>
        </p:nvSpPr>
        <p:spPr>
          <a:xfrm>
            <a:off x="777695" y="703846"/>
            <a:ext cx="2646558" cy="430887"/>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rgbClr val="0F44A3"/>
                </a:solidFill>
                <a:latin typeface="Verdana"/>
                <a:ea typeface="Verdana"/>
              </a:rPr>
              <a:t>Conclusiones</a:t>
            </a:r>
            <a:endParaRPr lang="en-US" sz="1600" dirty="0"/>
          </a:p>
        </p:txBody>
      </p:sp>
      <p:sp>
        <p:nvSpPr>
          <p:cNvPr id="4" name="CuadroTexto 3">
            <a:extLst>
              <a:ext uri="{FF2B5EF4-FFF2-40B4-BE49-F238E27FC236}">
                <a16:creationId xmlns:a16="http://schemas.microsoft.com/office/drawing/2014/main" id="{FBCAC3C5-ECA1-4B4C-46F5-4A00E099AD4A}"/>
              </a:ext>
            </a:extLst>
          </p:cNvPr>
          <p:cNvSpPr txBox="1">
            <a:spLocks noChangeArrowheads="1"/>
          </p:cNvSpPr>
          <p:nvPr/>
        </p:nvSpPr>
        <p:spPr bwMode="auto">
          <a:xfrm>
            <a:off x="726033" y="1386687"/>
            <a:ext cx="10726453"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Aft>
                <a:spcPts val="500"/>
              </a:spcAft>
              <a:buSzPct val="150000"/>
              <a:buBlip>
                <a:blip r:embed="rId3">
                  <a:extLst>
                    <a:ext uri="{96DAC541-7B7A-43D3-8B79-37D633B846F1}">
                      <asvg:svgBlip xmlns:asvg="http://schemas.microsoft.com/office/drawing/2016/SVG/main" r:embed="rId4"/>
                    </a:ext>
                  </a:extLst>
                </a:blip>
              </a:buBlip>
              <a:defRPr/>
            </a:pPr>
            <a:r>
              <a:rPr lang="es-ES" altLang="es-ES_tradnl" sz="2000" dirty="0">
                <a:ea typeface="Verdana"/>
                <a:cs typeface="Calibri" panose="020F0502020204030204"/>
              </a:rPr>
              <a:t>Estructura de ingresos:</a:t>
            </a:r>
            <a:endParaRPr lang="es-ES" dirty="0"/>
          </a:p>
          <a:p>
            <a:pPr marL="800100" lvl="1" indent="-342900" algn="just">
              <a:spcAft>
                <a:spcPts val="500"/>
              </a:spcAft>
              <a:buFont typeface="Courier New"/>
              <a:buChar char="o"/>
              <a:defRPr/>
            </a:pPr>
            <a:r>
              <a:rPr lang="es-ES" dirty="0">
                <a:ea typeface="Calibri"/>
                <a:cs typeface="Calibri" panose="020F0502020204030204"/>
              </a:rPr>
              <a:t>Crecimiento consistente al nivel de 7 billones en 2023</a:t>
            </a:r>
          </a:p>
          <a:p>
            <a:pPr marL="800100" lvl="1" indent="-342900" algn="just">
              <a:spcAft>
                <a:spcPts val="500"/>
              </a:spcAft>
              <a:buFont typeface="Courier New"/>
              <a:buChar char="o"/>
              <a:defRPr/>
            </a:pPr>
            <a:r>
              <a:rPr lang="es-ES" dirty="0">
                <a:ea typeface="Calibri"/>
                <a:cs typeface="Calibri" panose="020F0502020204030204"/>
              </a:rPr>
              <a:t>3 grandes fuentes de ingresos: Aportes estatales, recursos propios (pago directo de familias) y otros ingresos (prestaciones de servicios)</a:t>
            </a:r>
            <a:endParaRPr lang="es-ES" altLang="es-ES_tradnl" dirty="0">
              <a:ea typeface="Verdana"/>
              <a:cs typeface="Calibri" panose="020F0502020204030204"/>
            </a:endParaRPr>
          </a:p>
          <a:p>
            <a:pPr marL="800100" lvl="1" indent="-342900" algn="just">
              <a:spcAft>
                <a:spcPts val="500"/>
              </a:spcAft>
              <a:buFont typeface="Courier New"/>
              <a:buChar char="o"/>
              <a:defRPr/>
            </a:pPr>
            <a:r>
              <a:rPr lang="es-ES" dirty="0">
                <a:ea typeface="Calibri"/>
                <a:cs typeface="Calibri" panose="020F0502020204030204"/>
              </a:rPr>
              <a:t>Gratuidad ingresa y mantiene crecimiento desde 2016, pero no sustituye totalmente otras fuerzas de ingreso; CAE disminuye, pero no desaparece; aumenta la proporción de aportes fiscales, recursos propios se mantiene estable</a:t>
            </a:r>
          </a:p>
          <a:p>
            <a:pPr marL="342900" indent="-342900" algn="just">
              <a:spcAft>
                <a:spcPts val="500"/>
              </a:spcAft>
              <a:buSzPct val="150000"/>
              <a:buBlip>
                <a:blip r:embed="rId5">
                  <a:extLst>
                    <a:ext uri="{96DAC541-7B7A-43D3-8B79-37D633B846F1}">
                      <asvg:svgBlip xmlns:asvg="http://schemas.microsoft.com/office/drawing/2016/SVG/main" r:embed="rId6"/>
                    </a:ext>
                  </a:extLst>
                </a:blip>
              </a:buBlip>
              <a:defRPr/>
            </a:pPr>
            <a:r>
              <a:rPr lang="es-ES" altLang="es-ES_tradnl" sz="2000" dirty="0">
                <a:ea typeface="Verdana"/>
                <a:cs typeface="Calibri" panose="020F0502020204030204"/>
              </a:rPr>
              <a:t>Indicadores de endeudamiento:</a:t>
            </a:r>
            <a:endParaRPr lang="es-ES" dirty="0">
              <a:ea typeface="Calibri"/>
              <a:cs typeface="Calibri" panose="020F0502020204030204"/>
            </a:endParaRPr>
          </a:p>
          <a:p>
            <a:pPr marL="800100" lvl="1" indent="-342900" algn="just">
              <a:spcAft>
                <a:spcPts val="500"/>
              </a:spcAft>
              <a:buFont typeface="Courier New"/>
              <a:buChar char="o"/>
              <a:defRPr/>
            </a:pPr>
            <a:r>
              <a:rPr lang="es-ES" altLang="es-ES_tradnl" dirty="0">
                <a:ea typeface="Verdana"/>
                <a:cs typeface="Calibri" panose="020F0502020204030204"/>
              </a:rPr>
              <a:t>CFT estatales son los que tienen más comprometido su patrimonio, pero con tendencia a estabilizarse, seguidos por los CFT privados</a:t>
            </a:r>
            <a:endParaRPr lang="es-ES" dirty="0">
              <a:ea typeface="Calibri"/>
              <a:cs typeface="Calibri" panose="020F0502020204030204"/>
            </a:endParaRPr>
          </a:p>
          <a:p>
            <a:pPr marL="800100" lvl="1" indent="-342900" algn="just">
              <a:spcBef>
                <a:spcPct val="0"/>
              </a:spcBef>
              <a:spcAft>
                <a:spcPts val="500"/>
              </a:spcAft>
              <a:buFont typeface="Courier New"/>
              <a:buChar char="o"/>
              <a:defRPr/>
            </a:pPr>
            <a:r>
              <a:rPr lang="es-ES" altLang="es-ES_tradnl" dirty="0">
                <a:ea typeface="Verdana"/>
                <a:cs typeface="Calibri" panose="020F0502020204030204"/>
              </a:rPr>
              <a:t>Las </a:t>
            </a:r>
            <a:r>
              <a:rPr lang="es-ES" altLang="es-ES_tradnl" dirty="0" err="1">
                <a:ea typeface="Verdana"/>
                <a:cs typeface="Calibri" panose="020F0502020204030204"/>
              </a:rPr>
              <a:t>Ues</a:t>
            </a:r>
            <a:r>
              <a:rPr lang="es-ES" altLang="es-ES_tradnl" dirty="0">
                <a:ea typeface="Verdana"/>
                <a:cs typeface="Calibri" panose="020F0502020204030204"/>
              </a:rPr>
              <a:t> privadas del CRUCH se comportan en todos los indicadores de forma similar a las </a:t>
            </a:r>
            <a:r>
              <a:rPr lang="es-ES" altLang="es-ES_tradnl" dirty="0" err="1">
                <a:ea typeface="Verdana"/>
                <a:cs typeface="Calibri" panose="020F0502020204030204"/>
              </a:rPr>
              <a:t>Ues</a:t>
            </a:r>
            <a:r>
              <a:rPr lang="es-ES" altLang="es-ES_tradnl" dirty="0">
                <a:ea typeface="Verdana"/>
                <a:cs typeface="Calibri" panose="020F0502020204030204"/>
              </a:rPr>
              <a:t> Estatales, excepto en endeudamiento, donde presentan niveles más cercanos al resto de privadas</a:t>
            </a:r>
            <a:endParaRPr lang="es-ES" dirty="0">
              <a:ea typeface="Calibri"/>
              <a:cs typeface="Calibri" panose="020F0502020204030204"/>
            </a:endParaRPr>
          </a:p>
        </p:txBody>
      </p:sp>
    </p:spTree>
    <p:extLst>
      <p:ext uri="{BB962C8B-B14F-4D97-AF65-F5344CB8AC3E}">
        <p14:creationId xmlns:p14="http://schemas.microsoft.com/office/powerpoint/2010/main" val="2093447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A4A650D-FE1A-F947-EA7C-896690A1401E}"/>
              </a:ext>
            </a:extLst>
          </p:cNvPr>
          <p:cNvSpPr txBox="1">
            <a:spLocks/>
          </p:cNvSpPr>
          <p:nvPr/>
        </p:nvSpPr>
        <p:spPr>
          <a:xfrm>
            <a:off x="8555106" y="6358712"/>
            <a:ext cx="2640723"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Conclusiones</a:t>
            </a:r>
          </a:p>
        </p:txBody>
      </p:sp>
      <p:sp>
        <p:nvSpPr>
          <p:cNvPr id="6" name="Subtítulo 2">
            <a:extLst>
              <a:ext uri="{FF2B5EF4-FFF2-40B4-BE49-F238E27FC236}">
                <a16:creationId xmlns:a16="http://schemas.microsoft.com/office/drawing/2014/main" id="{A9C56F08-6A4C-FCC8-57F5-6DE1ADD7C472}"/>
              </a:ext>
            </a:extLst>
          </p:cNvPr>
          <p:cNvSpPr txBox="1">
            <a:spLocks/>
          </p:cNvSpPr>
          <p:nvPr/>
        </p:nvSpPr>
        <p:spPr>
          <a:xfrm>
            <a:off x="777695" y="703846"/>
            <a:ext cx="2646558" cy="430887"/>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rgbClr val="0F44A3"/>
                </a:solidFill>
                <a:latin typeface="Verdana"/>
                <a:ea typeface="Verdana"/>
              </a:rPr>
              <a:t>Conclusiones</a:t>
            </a:r>
            <a:endParaRPr lang="en-US" sz="1600" dirty="0"/>
          </a:p>
        </p:txBody>
      </p:sp>
      <p:sp>
        <p:nvSpPr>
          <p:cNvPr id="4" name="CuadroTexto 3">
            <a:extLst>
              <a:ext uri="{FF2B5EF4-FFF2-40B4-BE49-F238E27FC236}">
                <a16:creationId xmlns:a16="http://schemas.microsoft.com/office/drawing/2014/main" id="{BF4E8477-EBDA-9F05-47D0-E89C7DACD6B5}"/>
              </a:ext>
            </a:extLst>
          </p:cNvPr>
          <p:cNvSpPr txBox="1">
            <a:spLocks noChangeArrowheads="1"/>
          </p:cNvSpPr>
          <p:nvPr/>
        </p:nvSpPr>
        <p:spPr bwMode="auto">
          <a:xfrm>
            <a:off x="726033" y="1386687"/>
            <a:ext cx="1072645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Aft>
                <a:spcPts val="500"/>
              </a:spcAft>
              <a:buSzPct val="150000"/>
              <a:buBlip>
                <a:blip r:embed="rId3">
                  <a:extLst>
                    <a:ext uri="{96DAC541-7B7A-43D3-8B79-37D633B846F1}">
                      <asvg:svgBlip xmlns:asvg="http://schemas.microsoft.com/office/drawing/2016/SVG/main" r:embed="rId4"/>
                    </a:ext>
                  </a:extLst>
                </a:blip>
              </a:buBlip>
              <a:defRPr/>
            </a:pPr>
            <a:r>
              <a:rPr lang="es-ES" altLang="es-ES_tradnl" sz="2000" dirty="0">
                <a:ea typeface="Verdana"/>
                <a:cs typeface="Calibri" panose="020F0502020204030204"/>
              </a:rPr>
              <a:t>Indicadores de respaldo de endeudamiento:</a:t>
            </a:r>
            <a:endParaRPr lang="es-ES" dirty="0">
              <a:ea typeface="Calibri"/>
              <a:cs typeface="Calibri" panose="020F0502020204030204"/>
            </a:endParaRPr>
          </a:p>
          <a:p>
            <a:pPr marL="800100" lvl="1" indent="-342900" algn="just">
              <a:spcAft>
                <a:spcPts val="500"/>
              </a:spcAft>
              <a:buFont typeface="Courier New"/>
              <a:buChar char="o"/>
              <a:defRPr/>
            </a:pPr>
            <a:r>
              <a:rPr lang="es-ES" altLang="es-ES_tradnl" dirty="0">
                <a:ea typeface="Verdana"/>
                <a:cs typeface="Calibri" panose="020F0502020204030204"/>
              </a:rPr>
              <a:t>Los CFT estatales son los que muestran la mayor variabilidad en el tiempo, con una tendencia hacia converger a los resultados del resto de subsistemas</a:t>
            </a:r>
            <a:endParaRPr lang="es-ES" dirty="0">
              <a:ea typeface="Calibri"/>
              <a:cs typeface="Calibri" panose="020F0502020204030204"/>
            </a:endParaRPr>
          </a:p>
          <a:p>
            <a:pPr marL="800100" lvl="1" indent="-342900" algn="just">
              <a:spcAft>
                <a:spcPts val="500"/>
              </a:spcAft>
              <a:buFont typeface="Courier New"/>
              <a:buChar char="o"/>
              <a:defRPr/>
            </a:pPr>
            <a:r>
              <a:rPr lang="es-ES" altLang="es-ES_tradnl" dirty="0">
                <a:ea typeface="Verdana"/>
                <a:cs typeface="Calibri" panose="020F0502020204030204"/>
              </a:rPr>
              <a:t>Los CFT privados muestran una tendencia creciente en su liquidez</a:t>
            </a:r>
            <a:endParaRPr lang="es-ES" dirty="0">
              <a:ea typeface="Calibri"/>
              <a:cs typeface="Calibri" panose="020F0502020204030204"/>
            </a:endParaRPr>
          </a:p>
          <a:p>
            <a:pPr marL="800100" lvl="1" indent="-342900" algn="just">
              <a:spcAft>
                <a:spcPts val="500"/>
              </a:spcAft>
              <a:buFont typeface="Courier New"/>
              <a:buChar char="o"/>
              <a:defRPr/>
            </a:pPr>
            <a:r>
              <a:rPr lang="es-ES" altLang="es-ES_tradnl" dirty="0">
                <a:ea typeface="Verdana"/>
                <a:cs typeface="Calibri" panose="020F0502020204030204"/>
              </a:rPr>
              <a:t>Hay una caída por debajo de 0 del margen bruto de las </a:t>
            </a:r>
            <a:r>
              <a:rPr lang="es-ES" altLang="es-ES_tradnl" dirty="0" err="1">
                <a:ea typeface="Verdana"/>
                <a:cs typeface="Calibri" panose="020F0502020204030204"/>
              </a:rPr>
              <a:t>Ues</a:t>
            </a:r>
            <a:r>
              <a:rPr lang="es-ES" altLang="es-ES_tradnl" dirty="0">
                <a:ea typeface="Verdana"/>
                <a:cs typeface="Calibri" panose="020F0502020204030204"/>
              </a:rPr>
              <a:t> privadas, mientras los demás se mantienen en torno a dicho valor</a:t>
            </a:r>
            <a:endParaRPr lang="es-ES" dirty="0">
              <a:ea typeface="Calibri"/>
              <a:cs typeface="Calibri" panose="020F0502020204030204"/>
            </a:endParaRPr>
          </a:p>
          <a:p>
            <a:pPr marL="800100" lvl="1" indent="-342900" algn="just">
              <a:spcAft>
                <a:spcPts val="1000"/>
              </a:spcAft>
              <a:buFont typeface="Courier New"/>
              <a:buChar char="o"/>
              <a:defRPr/>
            </a:pPr>
            <a:r>
              <a:rPr lang="es-ES" altLang="es-ES_tradnl" dirty="0">
                <a:ea typeface="Verdana"/>
                <a:cs typeface="Calibri" panose="020F0502020204030204"/>
              </a:rPr>
              <a:t>Se aprecia comportamiento oscilante de los IP y CFT estatales</a:t>
            </a:r>
            <a:endParaRPr lang="es-ES" dirty="0">
              <a:ea typeface="Calibri"/>
              <a:cs typeface="Calibri" panose="020F0502020204030204"/>
            </a:endParaRPr>
          </a:p>
          <a:p>
            <a:pPr marL="342900" indent="-342900" algn="just">
              <a:spcAft>
                <a:spcPts val="500"/>
              </a:spcAft>
              <a:buSzPct val="150000"/>
              <a:buBlip>
                <a:blip r:embed="rId5">
                  <a:extLst>
                    <a:ext uri="{96DAC541-7B7A-43D3-8B79-37D633B846F1}">
                      <asvg:svgBlip xmlns:asvg="http://schemas.microsoft.com/office/drawing/2016/SVG/main" r:embed="rId6"/>
                    </a:ext>
                  </a:extLst>
                </a:blip>
              </a:buBlip>
              <a:defRPr/>
            </a:pPr>
            <a:r>
              <a:rPr lang="es-ES" altLang="es-ES_tradnl" sz="2000" dirty="0">
                <a:ea typeface="Verdana"/>
                <a:cs typeface="Calibri" panose="020F0502020204030204"/>
              </a:rPr>
              <a:t>Riesgo de gestión financiera:</a:t>
            </a:r>
          </a:p>
          <a:p>
            <a:pPr marL="800100" indent="-342900" algn="just">
              <a:spcAft>
                <a:spcPts val="500"/>
              </a:spcAft>
              <a:buFont typeface="Courier New"/>
              <a:buChar char="o"/>
              <a:defRPr/>
            </a:pPr>
            <a:r>
              <a:rPr lang="es-ES" altLang="es-ES_tradnl" dirty="0">
                <a:ea typeface="Verdana"/>
                <a:cs typeface="Calibri" panose="020F0502020204030204"/>
              </a:rPr>
              <a:t>El Sistema de Educación Superior chilena sigue mostrando una buena salud financiera</a:t>
            </a:r>
          </a:p>
          <a:p>
            <a:pPr marL="800100" indent="-342900" algn="just">
              <a:spcAft>
                <a:spcPts val="500"/>
              </a:spcAft>
              <a:buFont typeface="Courier New"/>
              <a:buChar char="o"/>
              <a:defRPr/>
            </a:pPr>
            <a:r>
              <a:rPr lang="es-ES" altLang="es-ES_tradnl" dirty="0">
                <a:ea typeface="Verdana"/>
                <a:cs typeface="Calibri" panose="020F0502020204030204"/>
              </a:rPr>
              <a:t>La proporción de IES y de matrícula en riesgo que cae del 2022 al 2023</a:t>
            </a:r>
            <a:endParaRPr lang="es-ES" dirty="0"/>
          </a:p>
          <a:p>
            <a:pPr marL="800100" indent="-342900" algn="just">
              <a:spcAft>
                <a:spcPts val="500"/>
              </a:spcAft>
              <a:buFont typeface="Courier New"/>
              <a:buChar char="o"/>
              <a:defRPr/>
            </a:pPr>
            <a:r>
              <a:rPr lang="es-ES" altLang="es-ES_tradnl" dirty="0">
                <a:ea typeface="Verdana"/>
                <a:cs typeface="Calibri" panose="020F0502020204030204"/>
              </a:rPr>
              <a:t>Considerando la trayectoria de los últimos 3 años, la clasificación 2024 en contraste con la de 2023 mostró más IES en riesgo, pero menos matrícula afectada</a:t>
            </a:r>
          </a:p>
          <a:p>
            <a:pPr marL="800100" indent="-342900" algn="just">
              <a:spcAft>
                <a:spcPts val="500"/>
              </a:spcAft>
              <a:buFont typeface="Courier New"/>
              <a:buChar char="o"/>
              <a:defRPr/>
            </a:pPr>
            <a:r>
              <a:rPr lang="es-ES" altLang="es-ES_tradnl" dirty="0">
                <a:ea typeface="Verdana"/>
                <a:cs typeface="Calibri" panose="020F0502020204030204"/>
              </a:rPr>
              <a:t>En las universidades es donde más IES y matricula en riesgo hay, particularmente entre las privadas no pertenecientes al G9</a:t>
            </a:r>
          </a:p>
          <a:p>
            <a:pPr marL="800100" indent="-342900" algn="just">
              <a:spcAft>
                <a:spcPts val="500"/>
              </a:spcAft>
              <a:buFont typeface="Courier New"/>
              <a:buChar char="o"/>
              <a:defRPr/>
            </a:pPr>
            <a:r>
              <a:rPr lang="es-ES" altLang="es-ES_tradnl" dirty="0">
                <a:ea typeface="Verdana"/>
                <a:cs typeface="Calibri" panose="020F0502020204030204"/>
              </a:rPr>
              <a:t>En términos generales, el riesgo afecta principalmente a las IES más pequeñas</a:t>
            </a:r>
            <a:endParaRPr lang="es-ES" dirty="0"/>
          </a:p>
        </p:txBody>
      </p:sp>
    </p:spTree>
    <p:extLst>
      <p:ext uri="{BB962C8B-B14F-4D97-AF65-F5344CB8AC3E}">
        <p14:creationId xmlns:p14="http://schemas.microsoft.com/office/powerpoint/2010/main" val="4180686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09229A-E682-1308-345B-9E83CB587BA7}"/>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8F6D377-A76F-606A-E363-08628593BCFA}"/>
              </a:ext>
            </a:extLst>
          </p:cNvPr>
          <p:cNvSpPr txBox="1">
            <a:spLocks/>
          </p:cNvSpPr>
          <p:nvPr/>
        </p:nvSpPr>
        <p:spPr>
          <a:xfrm>
            <a:off x="8555106" y="6358712"/>
            <a:ext cx="2640723"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Conclusiones</a:t>
            </a:r>
          </a:p>
        </p:txBody>
      </p:sp>
      <p:sp>
        <p:nvSpPr>
          <p:cNvPr id="6" name="Subtítulo 2">
            <a:extLst>
              <a:ext uri="{FF2B5EF4-FFF2-40B4-BE49-F238E27FC236}">
                <a16:creationId xmlns:a16="http://schemas.microsoft.com/office/drawing/2014/main" id="{3D45F021-EF82-93D5-BADA-063BF50926D5}"/>
              </a:ext>
            </a:extLst>
          </p:cNvPr>
          <p:cNvSpPr txBox="1">
            <a:spLocks/>
          </p:cNvSpPr>
          <p:nvPr/>
        </p:nvSpPr>
        <p:spPr>
          <a:xfrm>
            <a:off x="777695" y="703846"/>
            <a:ext cx="2646558" cy="430887"/>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rgbClr val="0F44A3"/>
                </a:solidFill>
                <a:latin typeface="Verdana"/>
                <a:ea typeface="Verdana"/>
              </a:rPr>
              <a:t>Conclusiones</a:t>
            </a:r>
            <a:endParaRPr lang="en-US" sz="1600" dirty="0"/>
          </a:p>
        </p:txBody>
      </p:sp>
      <p:sp>
        <p:nvSpPr>
          <p:cNvPr id="4" name="CuadroTexto 3">
            <a:extLst>
              <a:ext uri="{FF2B5EF4-FFF2-40B4-BE49-F238E27FC236}">
                <a16:creationId xmlns:a16="http://schemas.microsoft.com/office/drawing/2014/main" id="{32EEAC96-8863-D553-2E12-E6F0082B0F5C}"/>
              </a:ext>
            </a:extLst>
          </p:cNvPr>
          <p:cNvSpPr txBox="1">
            <a:spLocks noChangeArrowheads="1"/>
          </p:cNvSpPr>
          <p:nvPr/>
        </p:nvSpPr>
        <p:spPr bwMode="auto">
          <a:xfrm>
            <a:off x="726033" y="2003907"/>
            <a:ext cx="10726453"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Aft>
                <a:spcPts val="500"/>
              </a:spcAft>
              <a:buSzPct val="150000"/>
              <a:buBlip>
                <a:blip r:embed="rId3">
                  <a:extLst>
                    <a:ext uri="{96DAC541-7B7A-43D3-8B79-37D633B846F1}">
                      <asvg:svgBlip xmlns:asvg="http://schemas.microsoft.com/office/drawing/2016/SVG/main" r:embed="rId4"/>
                    </a:ext>
                  </a:extLst>
                </a:blip>
              </a:buBlip>
              <a:defRPr/>
            </a:pPr>
            <a:r>
              <a:rPr lang="es-ES" altLang="es-ES_tradnl" sz="2000" dirty="0">
                <a:ea typeface="Verdana"/>
                <a:cs typeface="Calibri" panose="020F0502020204030204"/>
              </a:rPr>
              <a:t>Relación de estructura de ingresos en salud financiera:</a:t>
            </a:r>
          </a:p>
          <a:p>
            <a:pPr marL="800100" lvl="1" indent="-342900" algn="just">
              <a:spcAft>
                <a:spcPts val="500"/>
              </a:spcAft>
              <a:buFont typeface="Courier New"/>
              <a:buChar char="o"/>
              <a:defRPr/>
            </a:pPr>
            <a:r>
              <a:rPr lang="es-ES" altLang="es-ES_tradnl" sz="2000" dirty="0">
                <a:ea typeface="Verdana"/>
                <a:cs typeface="Calibri" panose="020F0502020204030204"/>
              </a:rPr>
              <a:t>Hay efectos significativos de algunos indicadores en la probabilidad de caer en riesgo, pero el tamaño del efecto es marginal, por lo que se abre el cuestionamiento a qué otros factores inciden en mayor medida. </a:t>
            </a:r>
          </a:p>
        </p:txBody>
      </p:sp>
      <p:sp>
        <p:nvSpPr>
          <p:cNvPr id="5" name="CuadroTexto 4">
            <a:extLst>
              <a:ext uri="{FF2B5EF4-FFF2-40B4-BE49-F238E27FC236}">
                <a16:creationId xmlns:a16="http://schemas.microsoft.com/office/drawing/2014/main" id="{39943075-6C4E-B5C8-CA88-D08AA73D411E}"/>
              </a:ext>
            </a:extLst>
          </p:cNvPr>
          <p:cNvSpPr txBox="1">
            <a:spLocks noChangeArrowheads="1"/>
          </p:cNvSpPr>
          <p:nvPr/>
        </p:nvSpPr>
        <p:spPr bwMode="auto">
          <a:xfrm>
            <a:off x="726032" y="3796139"/>
            <a:ext cx="1072645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Aft>
                <a:spcPts val="500"/>
              </a:spcAft>
              <a:buSzPct val="150000"/>
              <a:buBlip>
                <a:blip r:embed="rId5">
                  <a:extLst>
                    <a:ext uri="{96DAC541-7B7A-43D3-8B79-37D633B846F1}">
                      <asvg:svgBlip xmlns:asvg="http://schemas.microsoft.com/office/drawing/2016/SVG/main" r:embed="rId6"/>
                    </a:ext>
                  </a:extLst>
                </a:blip>
              </a:buBlip>
              <a:defRPr/>
            </a:pPr>
            <a:r>
              <a:rPr lang="es-ES" altLang="es-ES_tradnl" sz="2000" dirty="0">
                <a:ea typeface="Verdana"/>
                <a:cs typeface="Calibri" panose="020F0502020204030204"/>
              </a:rPr>
              <a:t>Efectos de la política de gratuidad en salud financiera:</a:t>
            </a:r>
          </a:p>
          <a:p>
            <a:pPr marL="800100" lvl="1" indent="-342900" algn="just">
              <a:spcAft>
                <a:spcPts val="500"/>
              </a:spcAft>
              <a:buFont typeface="Courier New"/>
              <a:buChar char="o"/>
              <a:defRPr/>
            </a:pPr>
            <a:r>
              <a:rPr lang="es-ES" altLang="es-ES_tradnl" sz="2000" dirty="0">
                <a:ea typeface="Verdana"/>
                <a:cs typeface="Calibri" panose="020F0502020204030204"/>
              </a:rPr>
              <a:t>La política de gratuidad no muestra un efecto positivo ni negativo en la salud financiera de las IES.</a:t>
            </a:r>
          </a:p>
          <a:p>
            <a:pPr lvl="1" algn="just">
              <a:spcAft>
                <a:spcPts val="500"/>
              </a:spcAft>
              <a:buSzPct val="150000"/>
              <a:defRPr/>
            </a:pPr>
            <a:endParaRPr lang="es-ES" altLang="es-ES_tradnl" sz="2000" dirty="0">
              <a:ea typeface="Verdana"/>
              <a:cs typeface="Calibri" panose="020F0502020204030204"/>
            </a:endParaRPr>
          </a:p>
        </p:txBody>
      </p:sp>
    </p:spTree>
    <p:extLst>
      <p:ext uri="{BB962C8B-B14F-4D97-AF65-F5344CB8AC3E}">
        <p14:creationId xmlns:p14="http://schemas.microsoft.com/office/powerpoint/2010/main" val="3810921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9B9DB83-017A-FE3F-E96E-D7E3A531BF30}"/>
              </a:ext>
            </a:extLst>
          </p:cNvPr>
          <p:cNvSpPr txBox="1">
            <a:spLocks/>
          </p:cNvSpPr>
          <p:nvPr/>
        </p:nvSpPr>
        <p:spPr>
          <a:xfrm>
            <a:off x="8622047" y="6358712"/>
            <a:ext cx="2573782" cy="246221"/>
          </a:xfrm>
          <a:prstGeom prst="rect">
            <a:avLst/>
          </a:prstGeom>
          <a:noFill/>
        </p:spPr>
        <p:txBody>
          <a:bodyPr vert="horz" wrap="non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Implicancias</a:t>
            </a:r>
          </a:p>
        </p:txBody>
      </p:sp>
      <p:sp>
        <p:nvSpPr>
          <p:cNvPr id="6" name="Subtítulo 2">
            <a:extLst>
              <a:ext uri="{FF2B5EF4-FFF2-40B4-BE49-F238E27FC236}">
                <a16:creationId xmlns:a16="http://schemas.microsoft.com/office/drawing/2014/main" id="{0C0CDC28-8B6D-FA99-C14A-8EA6679BABF6}"/>
              </a:ext>
            </a:extLst>
          </p:cNvPr>
          <p:cNvSpPr txBox="1">
            <a:spLocks/>
          </p:cNvSpPr>
          <p:nvPr/>
        </p:nvSpPr>
        <p:spPr>
          <a:xfrm>
            <a:off x="777695" y="703846"/>
            <a:ext cx="2571217" cy="430887"/>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rgbClr val="0F44A3"/>
                </a:solidFill>
                <a:latin typeface="Verdana"/>
                <a:ea typeface="Verdana"/>
              </a:rPr>
              <a:t>Implicancias</a:t>
            </a:r>
            <a:endParaRPr lang="en-US" sz="1600" dirty="0"/>
          </a:p>
        </p:txBody>
      </p:sp>
      <p:sp>
        <p:nvSpPr>
          <p:cNvPr id="4" name="CuadroTexto 3">
            <a:extLst>
              <a:ext uri="{FF2B5EF4-FFF2-40B4-BE49-F238E27FC236}">
                <a16:creationId xmlns:a16="http://schemas.microsoft.com/office/drawing/2014/main" id="{A74B1967-F094-4D48-1A33-D4794AE6D3E9}"/>
              </a:ext>
            </a:extLst>
          </p:cNvPr>
          <p:cNvSpPr txBox="1">
            <a:spLocks noChangeArrowheads="1"/>
          </p:cNvSpPr>
          <p:nvPr/>
        </p:nvSpPr>
        <p:spPr bwMode="auto">
          <a:xfrm>
            <a:off x="773743" y="1606453"/>
            <a:ext cx="10416487" cy="4185761"/>
          </a:xfrm>
          <a:prstGeom prst="rect">
            <a:avLst/>
          </a:prstGeom>
          <a:no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Bef>
                <a:spcPct val="0"/>
              </a:spcBef>
              <a:spcAft>
                <a:spcPts val="1500"/>
              </a:spcAft>
              <a:buFont typeface="Arial"/>
              <a:buChar char="•"/>
              <a:defRPr/>
            </a:pPr>
            <a:r>
              <a:rPr lang="es-ES" dirty="0">
                <a:latin typeface="Calibri"/>
                <a:ea typeface="Calibri"/>
                <a:cs typeface="Arial"/>
              </a:rPr>
              <a:t>Por las exigencias regulatorias y el estrés financiero, las IES pequeñas y no acreditadas podrían verse especialmente afectadas en su salud financiera</a:t>
            </a:r>
            <a:endParaRPr lang="es-ES" dirty="0"/>
          </a:p>
          <a:p>
            <a:pPr marL="342900" indent="-342900" algn="just">
              <a:spcBef>
                <a:spcPct val="0"/>
              </a:spcBef>
              <a:spcAft>
                <a:spcPts val="1500"/>
              </a:spcAft>
              <a:buFont typeface="Arial"/>
              <a:buChar char="•"/>
              <a:defRPr/>
            </a:pPr>
            <a:r>
              <a:rPr lang="es-ES" dirty="0">
                <a:latin typeface="Calibri"/>
                <a:ea typeface="Calibri"/>
                <a:cs typeface="Arial"/>
              </a:rPr>
              <a:t>Los aportes estatales, incluyendo gratuidad, no han restringido la diversificación del ingreso de las IES (no son más dependientes del aporte de estatal)</a:t>
            </a:r>
          </a:p>
          <a:p>
            <a:pPr marL="342900" indent="-342900" algn="just">
              <a:spcBef>
                <a:spcPct val="0"/>
              </a:spcBef>
              <a:spcAft>
                <a:spcPts val="1500"/>
              </a:spcAft>
              <a:buFont typeface="Arial"/>
              <a:buChar char="•"/>
              <a:defRPr/>
            </a:pPr>
            <a:r>
              <a:rPr lang="es-ES" dirty="0">
                <a:latin typeface="Calibri"/>
                <a:ea typeface="Calibri"/>
                <a:cs typeface="Arial"/>
              </a:rPr>
              <a:t>Se vuelve necesario investigar otras formas de agrupaciones por estructura de ingresos, como diferenciaciones intra subsistemas, por conglomerados y/o instituciones de nicho, para identificar tipologías de financiamiento</a:t>
            </a:r>
          </a:p>
          <a:p>
            <a:pPr marL="342900" indent="-342900" algn="just">
              <a:spcBef>
                <a:spcPct val="0"/>
              </a:spcBef>
              <a:spcAft>
                <a:spcPts val="1500"/>
              </a:spcAft>
              <a:buFont typeface="Arial,Sans-Serif"/>
              <a:buChar char="•"/>
              <a:defRPr/>
            </a:pPr>
            <a:r>
              <a:rPr lang="es-ES" dirty="0">
                <a:latin typeface="Calibri"/>
                <a:ea typeface="Calibri"/>
                <a:cs typeface="Calibri"/>
              </a:rPr>
              <a:t>La salud financiera impone desafíos de una mayor profesionalización administrativa y financiera de las instituciones para responder al estrés financiero</a:t>
            </a:r>
            <a:endParaRPr lang="es-ES" dirty="0">
              <a:highlight>
                <a:srgbClr val="FFFF00"/>
              </a:highlight>
              <a:latin typeface="Calibri"/>
              <a:ea typeface="Calibri"/>
              <a:cs typeface="Calibri"/>
            </a:endParaRPr>
          </a:p>
          <a:p>
            <a:pPr marL="342900" indent="-342900" algn="just">
              <a:spcBef>
                <a:spcPct val="0"/>
              </a:spcBef>
              <a:spcAft>
                <a:spcPts val="1500"/>
              </a:spcAft>
              <a:buFont typeface="Arial,Sans-Serif"/>
              <a:buChar char="•"/>
              <a:defRPr/>
            </a:pPr>
            <a:r>
              <a:rPr lang="es-ES" dirty="0">
                <a:latin typeface="Calibri"/>
                <a:ea typeface="Calibri"/>
                <a:cs typeface="Calibri"/>
              </a:rPr>
              <a:t>La Superintendencia de Educación Superior continuará monitoreando la salud financiera del sector y la respuesta las instituciones a la política pública a través de estudios, reportes y diversos productos de información</a:t>
            </a:r>
          </a:p>
        </p:txBody>
      </p:sp>
    </p:spTree>
    <p:extLst>
      <p:ext uri="{BB962C8B-B14F-4D97-AF65-F5344CB8AC3E}">
        <p14:creationId xmlns:p14="http://schemas.microsoft.com/office/powerpoint/2010/main" val="325296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Marcador de texto 3">
            <a:extLst>
              <a:ext uri="{FF2B5EF4-FFF2-40B4-BE49-F238E27FC236}">
                <a16:creationId xmlns:a16="http://schemas.microsoft.com/office/drawing/2014/main" id="{FEF47771-E936-1040-987F-EA1912E34908}"/>
              </a:ext>
            </a:extLst>
          </p:cNvPr>
          <p:cNvSpPr txBox="1">
            <a:spLocks/>
          </p:cNvSpPr>
          <p:nvPr/>
        </p:nvSpPr>
        <p:spPr>
          <a:xfrm>
            <a:off x="4101381" y="6152174"/>
            <a:ext cx="3989238" cy="261938"/>
          </a:xfrm>
          <a:prstGeom prst="rect">
            <a:avLst/>
          </a:prstGeom>
        </p:spPr>
        <p:txBody>
          <a:bodyPr vert="horz" lIns="91440" tIns="45720" rIns="91440" bIns="45720" rtlCol="0" anchor="ctr">
            <a:noAutofit/>
          </a:bodyPr>
          <a:lstStyle>
            <a:defPPr>
              <a:defRPr lang="es-C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L" dirty="0">
                <a:solidFill>
                  <a:schemeClr val="bg1"/>
                </a:solidFill>
                <a:latin typeface="Verdana" panose="020B0604030504040204" pitchFamily="34" charset="0"/>
                <a:ea typeface="Verdana" panose="020B0604030504040204" pitchFamily="34" charset="0"/>
                <a:cs typeface="Verdana" panose="020B0604030504040204" pitchFamily="34" charset="0"/>
              </a:rPr>
              <a:t>Diciembre 2024</a:t>
            </a:r>
          </a:p>
        </p:txBody>
      </p:sp>
      <p:pic>
        <p:nvPicPr>
          <p:cNvPr id="3" name="Imagen 2">
            <a:extLst>
              <a:ext uri="{FF2B5EF4-FFF2-40B4-BE49-F238E27FC236}">
                <a16:creationId xmlns:a16="http://schemas.microsoft.com/office/drawing/2014/main" id="{8A7DF1DC-BD8C-C0B5-B286-9024E1726ED1}"/>
              </a:ext>
            </a:extLst>
          </p:cNvPr>
          <p:cNvPicPr>
            <a:picLocks noChangeAspect="1"/>
          </p:cNvPicPr>
          <p:nvPr/>
        </p:nvPicPr>
        <p:blipFill>
          <a:blip r:embed="rId4"/>
          <a:stretch>
            <a:fillRect/>
          </a:stretch>
        </p:blipFill>
        <p:spPr>
          <a:xfrm>
            <a:off x="5274990" y="1857192"/>
            <a:ext cx="1642020" cy="1488560"/>
          </a:xfrm>
          <a:prstGeom prst="rect">
            <a:avLst/>
          </a:prstGeom>
        </p:spPr>
      </p:pic>
      <p:pic>
        <p:nvPicPr>
          <p:cNvPr id="26" name="Imagen 25">
            <a:extLst>
              <a:ext uri="{FF2B5EF4-FFF2-40B4-BE49-F238E27FC236}">
                <a16:creationId xmlns:a16="http://schemas.microsoft.com/office/drawing/2014/main" id="{235975D1-247A-0E62-DA70-42CF57BB28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381" y="3936242"/>
            <a:ext cx="4120274" cy="326898"/>
          </a:xfrm>
          <a:prstGeom prst="rect">
            <a:avLst/>
          </a:prstGeom>
        </p:spPr>
      </p:pic>
      <p:pic>
        <p:nvPicPr>
          <p:cNvPr id="2" name="Imagen 1" descr="Imagen que contiene vajilla, plato, dibujo&#10;&#10;Descripción generada automáticamente">
            <a:extLst>
              <a:ext uri="{FF2B5EF4-FFF2-40B4-BE49-F238E27FC236}">
                <a16:creationId xmlns:a16="http://schemas.microsoft.com/office/drawing/2014/main" id="{465B79A0-1D52-7A1D-66D4-463E2226EC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7274" y="5101213"/>
            <a:ext cx="3228505" cy="387211"/>
          </a:xfrm>
          <a:prstGeom prst="rect">
            <a:avLst/>
          </a:prstGeom>
        </p:spPr>
      </p:pic>
      <p:pic>
        <p:nvPicPr>
          <p:cNvPr id="4" name="Imagen 3">
            <a:extLst>
              <a:ext uri="{FF2B5EF4-FFF2-40B4-BE49-F238E27FC236}">
                <a16:creationId xmlns:a16="http://schemas.microsoft.com/office/drawing/2014/main" id="{9E3DB8BA-7168-06EC-FDBB-69689881C4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273" y="4508599"/>
            <a:ext cx="3228505" cy="345031"/>
          </a:xfrm>
          <a:prstGeom prst="rect">
            <a:avLst/>
          </a:prstGeom>
        </p:spPr>
      </p:pic>
    </p:spTree>
    <p:extLst>
      <p:ext uri="{BB962C8B-B14F-4D97-AF65-F5344CB8AC3E}">
        <p14:creationId xmlns:p14="http://schemas.microsoft.com/office/powerpoint/2010/main" val="7419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72F8CDB1-C3E4-41B1-B2DC-70578502C1CF}"/>
              </a:ext>
            </a:extLst>
          </p:cNvPr>
          <p:cNvSpPr txBox="1">
            <a:spLocks/>
          </p:cNvSpPr>
          <p:nvPr/>
        </p:nvSpPr>
        <p:spPr>
          <a:xfrm>
            <a:off x="2535992" y="3705999"/>
            <a:ext cx="7120016" cy="55399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3600" b="1" dirty="0">
                <a:solidFill>
                  <a:srgbClr val="0F44A3"/>
                </a:solidFill>
                <a:latin typeface="Verdana"/>
                <a:ea typeface="Verdana"/>
                <a:cs typeface="Verdana" panose="020B0604030504040204" pitchFamily="34" charset="0"/>
              </a:rPr>
              <a:t>Contexto del estudio</a:t>
            </a:r>
          </a:p>
        </p:txBody>
      </p:sp>
      <p:sp>
        <p:nvSpPr>
          <p:cNvPr id="10" name="Subtítulo 2">
            <a:extLst>
              <a:ext uri="{FF2B5EF4-FFF2-40B4-BE49-F238E27FC236}">
                <a16:creationId xmlns:a16="http://schemas.microsoft.com/office/drawing/2014/main" id="{72F8CDB1-C3E4-41B1-B2DC-70578502C1CF}"/>
              </a:ext>
            </a:extLst>
          </p:cNvPr>
          <p:cNvSpPr txBox="1">
            <a:spLocks/>
          </p:cNvSpPr>
          <p:nvPr/>
        </p:nvSpPr>
        <p:spPr>
          <a:xfrm>
            <a:off x="5286668" y="1531231"/>
            <a:ext cx="1618665" cy="1477328"/>
          </a:xfrm>
          <a:prstGeom prst="rect">
            <a:avLst/>
          </a:prstGeom>
          <a:noFill/>
        </p:spPr>
        <p:txBody>
          <a:bodyPr vert="horz" wrap="square" lIns="0" tIns="0" rIns="0" bIns="0" rtlCol="0" anchor="ctr" anchorCtr="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ES" sz="9600">
                <a:solidFill>
                  <a:srgbClr val="0F44A3"/>
                </a:solidFill>
                <a:latin typeface="Verdana" panose="020B0604030504040204" pitchFamily="34" charset="0"/>
                <a:ea typeface="Verdana" panose="020B0604030504040204" pitchFamily="34" charset="0"/>
                <a:cs typeface="Verdana" panose="020B0604030504040204" pitchFamily="34" charset="0"/>
              </a:rPr>
              <a:t>1</a:t>
            </a:r>
          </a:p>
        </p:txBody>
      </p:sp>
      <p:pic>
        <p:nvPicPr>
          <p:cNvPr id="12" name="Imagen 11" descr="Imagen que contiene dibujo, tabla&#10;&#10;Descripción generada automáticamente">
            <a:extLst>
              <a:ext uri="{FF2B5EF4-FFF2-40B4-BE49-F238E27FC236}">
                <a16:creationId xmlns:a16="http://schemas.microsoft.com/office/drawing/2014/main" id="{D6B51F2E-C371-5D00-0D8C-546386131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72700" y="607737"/>
            <a:ext cx="1790700" cy="1371600"/>
          </a:xfrm>
          <a:prstGeom prst="rect">
            <a:avLst/>
          </a:prstGeom>
        </p:spPr>
      </p:pic>
      <p:pic>
        <p:nvPicPr>
          <p:cNvPr id="13" name="Imagen 12" descr="Icono&#10;&#10;Descripción generada automáticamente">
            <a:extLst>
              <a:ext uri="{FF2B5EF4-FFF2-40B4-BE49-F238E27FC236}">
                <a16:creationId xmlns:a16="http://schemas.microsoft.com/office/drawing/2014/main" id="{9741D656-DD3F-A9B5-94B4-8E72F2227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519449"/>
            <a:ext cx="3289300" cy="1981200"/>
          </a:xfrm>
          <a:prstGeom prst="rect">
            <a:avLst/>
          </a:prstGeom>
        </p:spPr>
      </p:pic>
    </p:spTree>
    <p:extLst>
      <p:ext uri="{BB962C8B-B14F-4D97-AF65-F5344CB8AC3E}">
        <p14:creationId xmlns:p14="http://schemas.microsoft.com/office/powerpoint/2010/main" val="166530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61BB039E-5964-4AC1-A083-184C3EC0854D}"/>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6" name="Subtítulo 2">
            <a:extLst>
              <a:ext uri="{FF2B5EF4-FFF2-40B4-BE49-F238E27FC236}">
                <a16:creationId xmlns:a16="http://schemas.microsoft.com/office/drawing/2014/main" id="{2918CBDB-4978-CCE0-53D6-E14EDD5B4D7C}"/>
              </a:ext>
            </a:extLst>
          </p:cNvPr>
          <p:cNvSpPr txBox="1">
            <a:spLocks/>
          </p:cNvSpPr>
          <p:nvPr/>
        </p:nvSpPr>
        <p:spPr>
          <a:xfrm>
            <a:off x="777695" y="758322"/>
            <a:ext cx="1816203" cy="397545"/>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cs typeface="Verdana" panose="020B0604030504040204" pitchFamily="34" charset="0"/>
              </a:rPr>
              <a:t>Contexto</a:t>
            </a:r>
            <a:endParaRPr lang="es-ES" sz="28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ubtítulo 2">
            <a:extLst>
              <a:ext uri="{FF2B5EF4-FFF2-40B4-BE49-F238E27FC236}">
                <a16:creationId xmlns:a16="http://schemas.microsoft.com/office/drawing/2014/main" id="{12A0C6C7-9428-B957-9449-5752015B9AED}"/>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2" name="CuadroTexto 11">
            <a:extLst>
              <a:ext uri="{FF2B5EF4-FFF2-40B4-BE49-F238E27FC236}">
                <a16:creationId xmlns:a16="http://schemas.microsoft.com/office/drawing/2014/main" id="{DDCC4C69-4F9F-FFBD-C002-086AF92683F5}"/>
              </a:ext>
            </a:extLst>
          </p:cNvPr>
          <p:cNvSpPr txBox="1">
            <a:spLocks noChangeArrowheads="1"/>
          </p:cNvSpPr>
          <p:nvPr/>
        </p:nvSpPr>
        <p:spPr bwMode="auto">
          <a:xfrm>
            <a:off x="782543" y="1849690"/>
            <a:ext cx="10416487"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Bef>
                <a:spcPct val="0"/>
              </a:spcBef>
              <a:spcAft>
                <a:spcPts val="1500"/>
              </a:spcAft>
              <a:buFont typeface="Arial"/>
              <a:buChar char="•"/>
              <a:defRPr/>
            </a:pPr>
            <a:r>
              <a:rPr lang="es-ES" altLang="es-ES_tradnl" sz="2000" dirty="0">
                <a:latin typeface="+mn-lt"/>
                <a:ea typeface="Verdana"/>
                <a:cs typeface="Verdana" panose="020B0604030504040204" pitchFamily="34" charset="0"/>
              </a:rPr>
              <a:t>Estabilización de la matrícula en la educación superior chilena</a:t>
            </a:r>
            <a:r>
              <a:rPr lang="es-ES" altLang="es-ES_tradnl" sz="2000" dirty="0">
                <a:ea typeface="Verdana"/>
                <a:cs typeface="Verdana" panose="020B0604030504040204" pitchFamily="34" charset="0"/>
              </a:rPr>
              <a:t> (SIES, 2024)</a:t>
            </a:r>
            <a:endParaRPr lang="es-ES" altLang="es-ES_tradnl" sz="2000" dirty="0">
              <a:ea typeface="Verdana"/>
              <a:cs typeface="Calibri" panose="020F0502020204030204"/>
            </a:endParaRPr>
          </a:p>
          <a:p>
            <a:pPr marL="342900" indent="-342900" algn="just">
              <a:spcBef>
                <a:spcPct val="0"/>
              </a:spcBef>
              <a:spcAft>
                <a:spcPts val="1500"/>
              </a:spcAft>
              <a:buFont typeface="Arial"/>
              <a:buChar char="•"/>
              <a:defRPr/>
            </a:pPr>
            <a:r>
              <a:rPr lang="es-ES" altLang="es-ES_tradnl" sz="2000" dirty="0">
                <a:ea typeface="Verdana"/>
                <a:cs typeface="Verdana" panose="020B0604030504040204" pitchFamily="34" charset="0"/>
              </a:rPr>
              <a:t>Cambios en la estructura de los aportes fiscales para el financiamiento del sector, particularmente con la introducción de la política de Gratuidad</a:t>
            </a:r>
            <a:endParaRPr lang="es-ES" dirty="0">
              <a:ea typeface="Calibri" panose="020F0502020204030204"/>
              <a:cs typeface="Calibri" panose="020F0502020204030204"/>
            </a:endParaRPr>
          </a:p>
          <a:p>
            <a:pPr marL="342900" indent="-342900" algn="just">
              <a:spcBef>
                <a:spcPct val="0"/>
              </a:spcBef>
              <a:spcAft>
                <a:spcPts val="1500"/>
              </a:spcAft>
              <a:buFont typeface="Arial"/>
              <a:buChar char="•"/>
              <a:defRPr/>
            </a:pPr>
            <a:r>
              <a:rPr lang="es-ES" altLang="es-ES_tradnl" sz="2000" dirty="0">
                <a:ea typeface="Verdana"/>
                <a:cs typeface="Verdana" panose="020B0604030504040204" pitchFamily="34" charset="0"/>
              </a:rPr>
              <a:t>Desafío financiero de las instituciones frente a la desaceleración del sector y cambios en las políticas públicas y en las exigencias regulatorias de Educación Superior</a:t>
            </a:r>
          </a:p>
          <a:p>
            <a:pPr marL="342900" indent="-342900" algn="just">
              <a:spcBef>
                <a:spcPct val="0"/>
              </a:spcBef>
              <a:spcAft>
                <a:spcPts val="1500"/>
              </a:spcAft>
              <a:buFont typeface="Arial"/>
              <a:buChar char="•"/>
              <a:defRPr/>
            </a:pPr>
            <a:r>
              <a:rPr lang="es-ES" altLang="es-ES_tradnl" sz="2000" dirty="0">
                <a:ea typeface="Verdana"/>
                <a:cs typeface="Verdana" panose="020B0604030504040204" pitchFamily="34" charset="0"/>
              </a:rPr>
              <a:t>Aumento de los recursos fiscales en el financiamiento de las IES</a:t>
            </a:r>
          </a:p>
          <a:p>
            <a:pPr algn="just">
              <a:spcBef>
                <a:spcPct val="0"/>
              </a:spcBef>
              <a:spcAft>
                <a:spcPts val="1500"/>
              </a:spcAft>
              <a:defRPr/>
            </a:pPr>
            <a:endParaRPr lang="es-ES" altLang="es-ES_tradnl" sz="20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105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61BB039E-5964-4AC1-A083-184C3EC0854D}"/>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chemeClr val="tx2"/>
              </a:solidFill>
              <a:latin typeface="Arial" charset="0"/>
              <a:ea typeface="Arial" charset="0"/>
              <a:cs typeface="Arial" charset="0"/>
            </a:endParaRPr>
          </a:p>
        </p:txBody>
      </p:sp>
      <p:sp>
        <p:nvSpPr>
          <p:cNvPr id="5" name="Subtítulo 2">
            <a:extLst>
              <a:ext uri="{FF2B5EF4-FFF2-40B4-BE49-F238E27FC236}">
                <a16:creationId xmlns:a16="http://schemas.microsoft.com/office/drawing/2014/main" id="{92AF185A-6286-3D7F-27CA-FB305BA34564}"/>
              </a:ext>
            </a:extLst>
          </p:cNvPr>
          <p:cNvSpPr txBox="1">
            <a:spLocks/>
          </p:cNvSpPr>
          <p:nvPr/>
        </p:nvSpPr>
        <p:spPr>
          <a:xfrm>
            <a:off x="777695" y="762317"/>
            <a:ext cx="5251438" cy="397545"/>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rPr>
              <a:t>Estudio Exploratorio 2023​</a:t>
            </a:r>
            <a:endParaRPr lang="es-ES" sz="1600" dirty="0"/>
          </a:p>
        </p:txBody>
      </p:sp>
      <p:sp>
        <p:nvSpPr>
          <p:cNvPr id="2" name="Subtítulo 2">
            <a:extLst>
              <a:ext uri="{FF2B5EF4-FFF2-40B4-BE49-F238E27FC236}">
                <a16:creationId xmlns:a16="http://schemas.microsoft.com/office/drawing/2014/main" id="{D39A3FE6-542A-0947-FDF4-333DC5593CE9}"/>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3" name="CuadroTexto 11">
            <a:extLst>
              <a:ext uri="{FF2B5EF4-FFF2-40B4-BE49-F238E27FC236}">
                <a16:creationId xmlns:a16="http://schemas.microsoft.com/office/drawing/2014/main" id="{C35AB787-35C1-6CDD-79B0-59DCF0A27FCE}"/>
              </a:ext>
            </a:extLst>
          </p:cNvPr>
          <p:cNvSpPr txBox="1">
            <a:spLocks noChangeArrowheads="1"/>
          </p:cNvSpPr>
          <p:nvPr/>
        </p:nvSpPr>
        <p:spPr bwMode="auto">
          <a:xfrm>
            <a:off x="662800" y="1777555"/>
            <a:ext cx="6777662"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Bef>
                <a:spcPct val="0"/>
              </a:spcBef>
              <a:spcAft>
                <a:spcPts val="1500"/>
              </a:spcAft>
              <a:buFont typeface="Arial"/>
              <a:buChar char="•"/>
              <a:defRPr/>
            </a:pPr>
            <a:r>
              <a:rPr lang="es-ES" altLang="es-ES_tradnl" dirty="0">
                <a:ea typeface="Verdana"/>
                <a:cs typeface="Verdana" panose="020B0604030504040204" pitchFamily="34" charset="0"/>
              </a:rPr>
              <a:t>La SES realizó un estudio exploratorio sobre la salud financiera del sistema de educación superior chilena, a partir de la información financiera de las instituciones entre el año 2012 y 2022.</a:t>
            </a:r>
            <a:endParaRPr lang="es-ES" altLang="es-ES_tradnl" dirty="0">
              <a:ea typeface="Verdana"/>
              <a:cs typeface="Calibri" panose="020F0502020204030204"/>
            </a:endParaRPr>
          </a:p>
          <a:p>
            <a:pPr marL="342900" indent="-342900" algn="just">
              <a:spcBef>
                <a:spcPct val="0"/>
              </a:spcBef>
              <a:spcAft>
                <a:spcPts val="1500"/>
              </a:spcAft>
              <a:buFont typeface="Arial"/>
              <a:buChar char="•"/>
              <a:defRPr/>
            </a:pPr>
            <a:r>
              <a:rPr lang="es-ES" altLang="es-ES_tradnl" b="1" i="1" dirty="0">
                <a:ea typeface="Verdana"/>
                <a:cs typeface="Verdana" panose="020B0604030504040204" pitchFamily="34" charset="0"/>
              </a:rPr>
              <a:t>Salud financiera</a:t>
            </a:r>
            <a:r>
              <a:rPr lang="es-ES" altLang="es-ES_tradnl" dirty="0">
                <a:ea typeface="Verdana"/>
                <a:cs typeface="Verdana" panose="020B0604030504040204" pitchFamily="34" charset="0"/>
              </a:rPr>
              <a:t>: </a:t>
            </a:r>
            <a:r>
              <a:rPr lang="es-ES" altLang="es-ES_tradnl" i="1" dirty="0">
                <a:ea typeface="Verdana"/>
                <a:cs typeface="Verdana" panose="020B0604030504040204" pitchFamily="34" charset="0"/>
              </a:rPr>
              <a:t>Capacidad para enfrentar demandas internas y externas que ponen en riesgo el equilibrio presupuestario, el cumplimiento de obligaciones financieras y/o la operación futura</a:t>
            </a:r>
            <a:r>
              <a:rPr lang="es-ES" altLang="es-ES_tradnl" dirty="0">
                <a:ea typeface="Verdana"/>
                <a:cs typeface="Verdana" panose="020B0604030504040204" pitchFamily="34" charset="0"/>
              </a:rPr>
              <a:t>. </a:t>
            </a:r>
            <a:endParaRPr lang="es-ES" altLang="es-ES_tradnl" dirty="0">
              <a:ea typeface="Verdana"/>
              <a:cs typeface="Calibri"/>
            </a:endParaRPr>
          </a:p>
          <a:p>
            <a:pPr marL="342900" indent="-342900" algn="just">
              <a:spcBef>
                <a:spcPct val="0"/>
              </a:spcBef>
              <a:spcAft>
                <a:spcPts val="1500"/>
              </a:spcAft>
              <a:buFont typeface="Arial"/>
              <a:buChar char="•"/>
              <a:defRPr/>
            </a:pPr>
            <a:r>
              <a:rPr lang="es-ES" altLang="es-ES_tradnl" dirty="0">
                <a:ea typeface="Verdana"/>
                <a:cs typeface="Verdana" panose="020B0604030504040204" pitchFamily="34" charset="0"/>
              </a:rPr>
              <a:t>A partir del cálculo de indicadores financieros y del análisis de Perfiles Latentes, se identificaron distintos perfiles de comportamiento de gestión financiera entre las instituciones.</a:t>
            </a:r>
            <a:endParaRPr lang="es-ES" altLang="es-ES_tradnl" dirty="0">
              <a:ea typeface="Verdana"/>
              <a:cs typeface="Calibri" panose="020F0502020204030204"/>
            </a:endParaRPr>
          </a:p>
          <a:p>
            <a:pPr marL="342900" indent="-342900" algn="just">
              <a:spcBef>
                <a:spcPct val="0"/>
              </a:spcBef>
              <a:spcAft>
                <a:spcPts val="1500"/>
              </a:spcAft>
              <a:buFont typeface="Arial"/>
              <a:buChar char="•"/>
              <a:defRPr/>
            </a:pPr>
            <a:r>
              <a:rPr lang="es-ES" altLang="es-ES_tradnl" dirty="0">
                <a:ea typeface="Verdana"/>
                <a:cs typeface="Calibri" panose="020F0502020204030204"/>
              </a:rPr>
              <a:t>Según las configuraciones de los indicadores financieros de cada perfil y desde un </a:t>
            </a:r>
            <a:r>
              <a:rPr lang="es-ES" dirty="0">
                <a:ea typeface="Calibri"/>
                <a:cs typeface="Calibri" panose="020F0502020204030204"/>
              </a:rPr>
              <a:t>punto de vista de la gestión financiera,</a:t>
            </a:r>
            <a:r>
              <a:rPr lang="es-ES" altLang="es-ES_tradnl" dirty="0">
                <a:ea typeface="Verdana"/>
                <a:cs typeface="Calibri" panose="020F0502020204030204"/>
              </a:rPr>
              <a:t> estos fueron clasificados como con riesgos o sin riesgos.</a:t>
            </a:r>
            <a:endParaRPr lang="es-ES" dirty="0">
              <a:ea typeface="Calibri" panose="020F0502020204030204"/>
              <a:cs typeface="Calibri" panose="020F0502020204030204"/>
            </a:endParaRPr>
          </a:p>
          <a:p>
            <a:pPr marL="342900" indent="-342900" algn="just">
              <a:spcBef>
                <a:spcPct val="0"/>
              </a:spcBef>
              <a:spcAft>
                <a:spcPts val="1500"/>
              </a:spcAft>
              <a:buFont typeface="Arial"/>
              <a:buChar char="•"/>
              <a:defRPr/>
            </a:pPr>
            <a:endParaRPr lang="es-ES" dirty="0">
              <a:ea typeface="Calibri" panose="020F0502020204030204"/>
              <a:cs typeface="Calibri" panose="020F0502020204030204"/>
            </a:endParaRPr>
          </a:p>
        </p:txBody>
      </p:sp>
      <p:pic>
        <p:nvPicPr>
          <p:cNvPr id="7" name="Picture 1">
            <a:extLst>
              <a:ext uri="{FF2B5EF4-FFF2-40B4-BE49-F238E27FC236}">
                <a16:creationId xmlns:a16="http://schemas.microsoft.com/office/drawing/2014/main" id="{43544112-F488-947F-7ED3-CEFD8D5FDE87}"/>
              </a:ext>
            </a:extLst>
          </p:cNvPr>
          <p:cNvPicPr>
            <a:picLocks noChangeAspect="1"/>
          </p:cNvPicPr>
          <p:nvPr/>
        </p:nvPicPr>
        <p:blipFill>
          <a:blip r:embed="rId3"/>
          <a:stretch>
            <a:fillRect/>
          </a:stretch>
        </p:blipFill>
        <p:spPr>
          <a:xfrm>
            <a:off x="7981602" y="1777346"/>
            <a:ext cx="2986358" cy="3866322"/>
          </a:xfrm>
          <a:prstGeom prst="rect">
            <a:avLst/>
          </a:prstGeom>
        </p:spPr>
      </p:pic>
    </p:spTree>
    <p:extLst>
      <p:ext uri="{BB962C8B-B14F-4D97-AF65-F5344CB8AC3E}">
        <p14:creationId xmlns:p14="http://schemas.microsoft.com/office/powerpoint/2010/main" val="281068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4C189C99-6E18-4E6A-35B1-52EA2FA98B46}"/>
              </a:ext>
            </a:extLst>
          </p:cNvPr>
          <p:cNvSpPr txBox="1">
            <a:spLocks/>
          </p:cNvSpPr>
          <p:nvPr/>
        </p:nvSpPr>
        <p:spPr>
          <a:xfrm>
            <a:off x="8899751" y="6358713"/>
            <a:ext cx="2296078"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dirty="0">
                <a:solidFill>
                  <a:schemeClr val="tx1">
                    <a:lumMod val="65000"/>
                    <a:lumOff val="35000"/>
                  </a:schemeClr>
                </a:solidFill>
                <a:latin typeface="Calibri"/>
                <a:ea typeface="Verdana"/>
                <a:cs typeface="Calibri"/>
              </a:rPr>
              <a:t>Salud Financiera / </a:t>
            </a:r>
            <a:r>
              <a:rPr lang="es-ES" sz="1600" b="1" dirty="0">
                <a:solidFill>
                  <a:srgbClr val="0F44A3"/>
                </a:solidFill>
                <a:latin typeface="Calibri"/>
                <a:ea typeface="Verdana"/>
                <a:cs typeface="Calibri"/>
              </a:rPr>
              <a:t>Contexto</a:t>
            </a:r>
          </a:p>
        </p:txBody>
      </p:sp>
      <p:sp>
        <p:nvSpPr>
          <p:cNvPr id="5" name="Subtítulo 2">
            <a:extLst>
              <a:ext uri="{FF2B5EF4-FFF2-40B4-BE49-F238E27FC236}">
                <a16:creationId xmlns:a16="http://schemas.microsoft.com/office/drawing/2014/main" id="{54DDDF45-EE0D-4EC5-C355-CDC6EF880D21}"/>
              </a:ext>
            </a:extLst>
          </p:cNvPr>
          <p:cNvSpPr txBox="1">
            <a:spLocks/>
          </p:cNvSpPr>
          <p:nvPr/>
        </p:nvSpPr>
        <p:spPr>
          <a:xfrm>
            <a:off x="777695" y="762317"/>
            <a:ext cx="5251438" cy="397545"/>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060"/>
              </a:lnSpc>
              <a:spcBef>
                <a:spcPts val="0"/>
              </a:spcBef>
            </a:pPr>
            <a:r>
              <a:rPr lang="es-ES" sz="2800" b="1" dirty="0">
                <a:solidFill>
                  <a:srgbClr val="0F44A3"/>
                </a:solidFill>
                <a:latin typeface="Verdana"/>
                <a:ea typeface="Verdana"/>
              </a:rPr>
              <a:t>Estudio Exploratorio 2023​</a:t>
            </a:r>
            <a:endParaRPr lang="es-ES" sz="1600" dirty="0"/>
          </a:p>
        </p:txBody>
      </p:sp>
      <p:sp>
        <p:nvSpPr>
          <p:cNvPr id="8" name="Rectangle 1">
            <a:extLst>
              <a:ext uri="{FF2B5EF4-FFF2-40B4-BE49-F238E27FC236}">
                <a16:creationId xmlns:a16="http://schemas.microsoft.com/office/drawing/2014/main" id="{47A535C9-80CA-ED38-0448-A24560C996C7}"/>
              </a:ext>
            </a:extLst>
          </p:cNvPr>
          <p:cNvSpPr>
            <a:spLocks noChangeArrowheads="1"/>
          </p:cNvSpPr>
          <p:nvPr/>
        </p:nvSpPr>
        <p:spPr bwMode="auto">
          <a:xfrm>
            <a:off x="2992880" y="39885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8ABC80D2-134D-7A89-6426-F28FCF1DD969}"/>
              </a:ext>
            </a:extLst>
          </p:cNvPr>
          <p:cNvSpPr>
            <a:spLocks noChangeArrowheads="1"/>
          </p:cNvSpPr>
          <p:nvPr/>
        </p:nvSpPr>
        <p:spPr bwMode="auto">
          <a:xfrm>
            <a:off x="1258672" y="68587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4">
            <a:extLst>
              <a:ext uri="{FF2B5EF4-FFF2-40B4-BE49-F238E27FC236}">
                <a16:creationId xmlns:a16="http://schemas.microsoft.com/office/drawing/2014/main" id="{9AE37934-B9B4-26FB-0E7C-77283F9AC713}"/>
              </a:ext>
            </a:extLst>
          </p:cNvPr>
          <p:cNvGraphicFramePr>
            <a:graphicFrameLocks noGrp="1"/>
          </p:cNvGraphicFramePr>
          <p:nvPr>
            <p:extLst>
              <p:ext uri="{D42A27DB-BD31-4B8C-83A1-F6EECF244321}">
                <p14:modId xmlns:p14="http://schemas.microsoft.com/office/powerpoint/2010/main" val="2867197321"/>
              </p:ext>
            </p:extLst>
          </p:nvPr>
        </p:nvGraphicFramePr>
        <p:xfrm>
          <a:off x="1765297" y="3425073"/>
          <a:ext cx="8661401" cy="2339848"/>
        </p:xfrm>
        <a:graphic>
          <a:graphicData uri="http://schemas.openxmlformats.org/drawingml/2006/table">
            <a:tbl>
              <a:tblPr bandRow="1">
                <a:tableStyleId>{5C22544A-7EE6-4342-B048-85BDC9FD1C3A}</a:tableStyleId>
              </a:tblPr>
              <a:tblGrid>
                <a:gridCol w="1462645">
                  <a:extLst>
                    <a:ext uri="{9D8B030D-6E8A-4147-A177-3AD203B41FA5}">
                      <a16:colId xmlns:a16="http://schemas.microsoft.com/office/drawing/2014/main" val="3634670205"/>
                    </a:ext>
                  </a:extLst>
                </a:gridCol>
                <a:gridCol w="3599378">
                  <a:extLst>
                    <a:ext uri="{9D8B030D-6E8A-4147-A177-3AD203B41FA5}">
                      <a16:colId xmlns:a16="http://schemas.microsoft.com/office/drawing/2014/main" val="3602528290"/>
                    </a:ext>
                  </a:extLst>
                </a:gridCol>
                <a:gridCol w="3599378">
                  <a:extLst>
                    <a:ext uri="{9D8B030D-6E8A-4147-A177-3AD203B41FA5}">
                      <a16:colId xmlns:a16="http://schemas.microsoft.com/office/drawing/2014/main" val="3562846788"/>
                    </a:ext>
                  </a:extLst>
                </a:gridCol>
              </a:tblGrid>
              <a:tr h="651256">
                <a:tc>
                  <a:txBody>
                    <a:bodyPr/>
                    <a:lstStyle/>
                    <a:p>
                      <a:pPr marL="0" algn="ctr" rtl="0" eaLnBrk="1" fontAlgn="base" latinLnBrk="0" hangingPunct="1"/>
                      <a:r>
                        <a:rPr lang="es-ES" sz="1800" b="1" i="0" u="none" strike="noStrike" kern="1200">
                          <a:solidFill>
                            <a:srgbClr val="FFFFFF"/>
                          </a:solidFill>
                          <a:effectLst/>
                          <a:latin typeface="Calibri"/>
                        </a:rPr>
                        <a:t>Subsector</a:t>
                      </a:r>
                      <a:endParaRPr lang="es-ES" sz="1800" b="0" i="0" u="none" strike="noStrike">
                        <a:effectLst/>
                        <a:latin typeface="Calibri"/>
                      </a:endParaRPr>
                    </a:p>
                  </a:txBody>
                  <a:tcPr anchor="ctr">
                    <a:lnL>
                      <a:noFill/>
                    </a:lnL>
                    <a:lnR w="9525" cap="flat" cmpd="sng" algn="ctr">
                      <a:solidFill>
                        <a:srgbClr val="FFFFFF"/>
                      </a:solidFill>
                      <a:prstDash val="solid"/>
                      <a:round/>
                      <a:headEnd type="none" w="med" len="med"/>
                      <a:tailEnd type="none" w="med" len="med"/>
                    </a:lnR>
                    <a:lnT>
                      <a:noFill/>
                    </a:lnT>
                    <a:lnB>
                      <a:noFill/>
                    </a:lnB>
                    <a:solidFill>
                      <a:srgbClr val="02B944"/>
                    </a:solidFill>
                  </a:tcPr>
                </a:tc>
                <a:tc>
                  <a:txBody>
                    <a:bodyPr/>
                    <a:lstStyle/>
                    <a:p>
                      <a:pPr marL="0" algn="ctr" rtl="0" eaLnBrk="1" fontAlgn="base" latinLnBrk="0" hangingPunct="1"/>
                      <a:r>
                        <a:rPr lang="es-ES" sz="1800" b="1" i="0" u="none" strike="noStrike" kern="1200" dirty="0">
                          <a:solidFill>
                            <a:srgbClr val="FFFFFF"/>
                          </a:solidFill>
                          <a:effectLst/>
                          <a:latin typeface="Calibri"/>
                        </a:rPr>
                        <a:t>IES en perfiles de riesgo</a:t>
                      </a:r>
                      <a:endParaRPr lang="es-ES" sz="1800" b="0" i="0" u="none" strike="noStrike"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02B944"/>
                    </a:solidFill>
                  </a:tcPr>
                </a:tc>
                <a:tc>
                  <a:txBody>
                    <a:bodyPr/>
                    <a:lstStyle/>
                    <a:p>
                      <a:pPr marL="0" algn="ctr" rtl="0" eaLnBrk="1" fontAlgn="base" latinLnBrk="0" hangingPunct="1"/>
                      <a:r>
                        <a:rPr lang="es-ES" sz="1800" b="1" i="0" u="none" strike="noStrike" kern="1200">
                          <a:solidFill>
                            <a:srgbClr val="FFFFFF"/>
                          </a:solidFill>
                          <a:effectLst/>
                          <a:latin typeface="Calibri"/>
                        </a:rPr>
                        <a:t>Matrícula en IES de riesgo</a:t>
                      </a:r>
                      <a:endParaRPr lang="es-ES" sz="1800" b="0" i="0" u="none" strike="noStrike">
                        <a:effectLst/>
                        <a:latin typeface="Calibri"/>
                      </a:endParaRPr>
                    </a:p>
                  </a:txBody>
                  <a:tcPr marL="90043" marT="9525" marB="0" anchor="ctr">
                    <a:lnL w="9525" cap="flat" cmpd="sng" algn="ctr">
                      <a:solidFill>
                        <a:srgbClr val="FFFFFF"/>
                      </a:solidFill>
                      <a:prstDash val="solid"/>
                      <a:round/>
                      <a:headEnd type="none" w="med" len="med"/>
                      <a:tailEnd type="none" w="med" len="med"/>
                    </a:lnL>
                    <a:lnR>
                      <a:noFill/>
                    </a:lnR>
                    <a:lnT>
                      <a:noFill/>
                    </a:lnT>
                    <a:lnB>
                      <a:noFill/>
                    </a:lnB>
                    <a:solidFill>
                      <a:srgbClr val="02B944"/>
                    </a:solidFill>
                  </a:tcPr>
                </a:tc>
                <a:extLst>
                  <a:ext uri="{0D108BD9-81ED-4DB2-BD59-A6C34878D82A}">
                    <a16:rowId xmlns:a16="http://schemas.microsoft.com/office/drawing/2014/main" val="652567433"/>
                  </a:ext>
                </a:extLst>
              </a:tr>
              <a:tr h="413512">
                <a:tc>
                  <a:txBody>
                    <a:bodyPr/>
                    <a:lstStyle/>
                    <a:p>
                      <a:pPr marL="0" algn="ctr" rtl="0" eaLnBrk="1" fontAlgn="base" latinLnBrk="0" hangingPunct="1"/>
                      <a:r>
                        <a:rPr lang="es-ES" sz="1600" b="0" i="0" u="none" strike="noStrike" kern="1200">
                          <a:solidFill>
                            <a:srgbClr val="404040"/>
                          </a:solidFill>
                          <a:effectLst/>
                          <a:latin typeface="Calibri"/>
                        </a:rPr>
                        <a:t>Universidades</a:t>
                      </a:r>
                      <a:endParaRPr lang="es-ES" sz="1800" b="0" i="0" u="none" strike="noStrike">
                        <a:effectLst/>
                        <a:latin typeface="Calibri"/>
                      </a:endParaRP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base" latinLnBrk="0" hangingPunct="1"/>
                      <a:r>
                        <a:rPr lang="es-ES" sz="1600" b="0" i="0" u="none" strike="noStrike" kern="1200">
                          <a:solidFill>
                            <a:srgbClr val="404040"/>
                          </a:solidFill>
                          <a:effectLst/>
                          <a:latin typeface="Calibri"/>
                        </a:rPr>
                        <a:t>9</a:t>
                      </a:r>
                      <a:r>
                        <a:rPr lang="es-ES" sz="1800" b="0" i="0" u="none" strike="noStrike" kern="1200">
                          <a:solidFill>
                            <a:srgbClr val="404040"/>
                          </a:solidFill>
                          <a:effectLst/>
                          <a:latin typeface="Calibri"/>
                        </a:rPr>
                        <a:t> </a:t>
                      </a:r>
                      <a:r>
                        <a:rPr lang="es-ES" sz="1600" b="0" i="0" u="none" strike="noStrike" kern="1200">
                          <a:solidFill>
                            <a:srgbClr val="404040"/>
                          </a:solidFill>
                          <a:effectLst/>
                          <a:latin typeface="Calibri"/>
                        </a:rPr>
                        <a:t>(15,5%)</a:t>
                      </a:r>
                      <a:endParaRPr lang="es-ES" sz="1800" b="0" i="0" u="none" strike="noStrike">
                        <a:effectLst/>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base" latinLnBrk="0" hangingPunct="1"/>
                      <a:r>
                        <a:rPr lang="es-ES" sz="1600" b="0" i="0" u="none" strike="noStrike" kern="1200">
                          <a:solidFill>
                            <a:srgbClr val="404040"/>
                          </a:solidFill>
                          <a:effectLst/>
                          <a:latin typeface="Calibri"/>
                        </a:rPr>
                        <a:t>45.038</a:t>
                      </a:r>
                      <a:r>
                        <a:rPr lang="es-ES" sz="1800" b="0" i="0" u="none" strike="noStrike" kern="1200">
                          <a:solidFill>
                            <a:srgbClr val="404040"/>
                          </a:solidFill>
                          <a:effectLst/>
                          <a:latin typeface="Calibri"/>
                        </a:rPr>
                        <a:t> </a:t>
                      </a:r>
                      <a:r>
                        <a:rPr lang="es-ES" sz="1600" b="0" i="0" u="none" strike="noStrike" kern="1200">
                          <a:solidFill>
                            <a:srgbClr val="404040"/>
                          </a:solidFill>
                          <a:effectLst/>
                          <a:latin typeface="Calibri"/>
                        </a:rPr>
                        <a:t>(5,8%)</a:t>
                      </a:r>
                      <a:endParaRPr lang="es-ES" sz="1800" b="0" i="0" u="none" strike="noStrike">
                        <a:effectLst/>
                        <a:latin typeface="Calibri"/>
                      </a:endParaRPr>
                    </a:p>
                  </a:txBody>
                  <a:tcPr marL="90043"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8982731"/>
                  </a:ext>
                </a:extLst>
              </a:tr>
              <a:tr h="413512">
                <a:tc>
                  <a:txBody>
                    <a:bodyPr/>
                    <a:lstStyle/>
                    <a:p>
                      <a:pPr marL="0" algn="ctr" rtl="0" eaLnBrk="1" fontAlgn="base" latinLnBrk="0" hangingPunct="1"/>
                      <a:r>
                        <a:rPr lang="es-ES" sz="1600" b="0" i="0" u="none" strike="noStrike" kern="1200">
                          <a:solidFill>
                            <a:srgbClr val="404040"/>
                          </a:solidFill>
                          <a:effectLst/>
                          <a:latin typeface="Calibri"/>
                        </a:rPr>
                        <a:t>IP</a:t>
                      </a:r>
                      <a:endParaRPr lang="es-ES" sz="1800" b="0" i="0" u="none" strike="noStrike">
                        <a:effectLst/>
                        <a:latin typeface="Calibri"/>
                      </a:endParaRP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rtl="0" eaLnBrk="1" fontAlgn="base" latinLnBrk="0" hangingPunct="1"/>
                      <a:r>
                        <a:rPr lang="es-ES" sz="1600" b="0" i="0" u="none" strike="noStrike" kern="1200">
                          <a:solidFill>
                            <a:srgbClr val="404040"/>
                          </a:solidFill>
                          <a:effectLst/>
                          <a:latin typeface="Calibri"/>
                        </a:rPr>
                        <a:t>6</a:t>
                      </a:r>
                      <a:r>
                        <a:rPr lang="es-ES" sz="1800" b="0" i="0" u="none" strike="noStrike" kern="1200">
                          <a:solidFill>
                            <a:srgbClr val="404040"/>
                          </a:solidFill>
                          <a:effectLst/>
                          <a:latin typeface="Calibri"/>
                        </a:rPr>
                        <a:t> </a:t>
                      </a:r>
                      <a:r>
                        <a:rPr lang="es-ES" sz="1600" b="0" i="0" u="none" strike="noStrike" kern="1200">
                          <a:solidFill>
                            <a:srgbClr val="404040"/>
                          </a:solidFill>
                          <a:effectLst/>
                          <a:latin typeface="Calibri"/>
                        </a:rPr>
                        <a:t>(18,8%)</a:t>
                      </a:r>
                      <a:endParaRPr lang="es-ES" sz="1800" b="0" i="0" u="none" strike="noStrike">
                        <a:effectLst/>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rtl="0" eaLnBrk="1" fontAlgn="base" latinLnBrk="0" hangingPunct="1"/>
                      <a:r>
                        <a:rPr lang="es-ES" sz="1600" b="0" i="0" u="none" strike="noStrike" kern="1200">
                          <a:solidFill>
                            <a:srgbClr val="404040"/>
                          </a:solidFill>
                          <a:effectLst/>
                          <a:latin typeface="Calibri"/>
                        </a:rPr>
                        <a:t>8.432</a:t>
                      </a:r>
                      <a:r>
                        <a:rPr lang="es-ES" sz="1800" b="0" i="0" u="none" strike="noStrike" kern="1200">
                          <a:solidFill>
                            <a:srgbClr val="404040"/>
                          </a:solidFill>
                          <a:effectLst/>
                          <a:latin typeface="Calibri"/>
                        </a:rPr>
                        <a:t> </a:t>
                      </a:r>
                      <a:r>
                        <a:rPr lang="es-ES" sz="1600" b="0" i="0" u="none" strike="noStrike" kern="1200">
                          <a:solidFill>
                            <a:srgbClr val="404040"/>
                          </a:solidFill>
                          <a:effectLst/>
                          <a:latin typeface="Calibri"/>
                        </a:rPr>
                        <a:t>(2,0%)</a:t>
                      </a:r>
                      <a:endParaRPr lang="es-ES" sz="1800" b="0" i="0" u="none" strike="noStrike">
                        <a:effectLst/>
                        <a:latin typeface="Calibri"/>
                      </a:endParaRPr>
                    </a:p>
                  </a:txBody>
                  <a:tcPr marL="90043"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7056005"/>
                  </a:ext>
                </a:extLst>
              </a:tr>
              <a:tr h="413512">
                <a:tc>
                  <a:txBody>
                    <a:bodyPr/>
                    <a:lstStyle/>
                    <a:p>
                      <a:pPr marL="0" algn="ctr" rtl="0" eaLnBrk="1" fontAlgn="base" latinLnBrk="0" hangingPunct="1"/>
                      <a:r>
                        <a:rPr lang="es-ES" sz="1600" b="0" i="0" u="none" strike="noStrike" kern="1200">
                          <a:solidFill>
                            <a:srgbClr val="404040"/>
                          </a:solidFill>
                          <a:effectLst/>
                          <a:latin typeface="Calibri"/>
                        </a:rPr>
                        <a:t>CFT</a:t>
                      </a:r>
                      <a:endParaRPr lang="es-ES" sz="1800" b="0" i="0" u="none" strike="noStrike">
                        <a:effectLst/>
                        <a:latin typeface="Calibri"/>
                      </a:endParaRP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tc>
                  <a:txBody>
                    <a:bodyPr/>
                    <a:lstStyle/>
                    <a:p>
                      <a:pPr marL="0" algn="ctr" rtl="0" eaLnBrk="1" fontAlgn="base" latinLnBrk="0" hangingPunct="1"/>
                      <a:r>
                        <a:rPr lang="es-ES" sz="1600" b="0" i="0" u="none" strike="noStrike" kern="1200">
                          <a:solidFill>
                            <a:srgbClr val="404040"/>
                          </a:solidFill>
                          <a:effectLst/>
                          <a:latin typeface="Calibri"/>
                        </a:rPr>
                        <a:t>10</a:t>
                      </a:r>
                      <a:r>
                        <a:rPr lang="es-ES" sz="1800" b="0" i="0" u="none" strike="noStrike" kern="1200">
                          <a:solidFill>
                            <a:srgbClr val="404040"/>
                          </a:solidFill>
                          <a:effectLst/>
                          <a:latin typeface="Calibri"/>
                        </a:rPr>
                        <a:t> </a:t>
                      </a:r>
                      <a:r>
                        <a:rPr lang="es-ES" sz="1600" b="0" i="0" u="none" strike="noStrike" kern="1200">
                          <a:solidFill>
                            <a:srgbClr val="404040"/>
                          </a:solidFill>
                          <a:effectLst/>
                          <a:latin typeface="Calibri"/>
                        </a:rPr>
                        <a:t>(22,7%)</a:t>
                      </a:r>
                      <a:endParaRPr lang="es-ES" sz="1800" b="0" i="0" u="none" strike="noStrike">
                        <a:effectLst/>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tc>
                  <a:txBody>
                    <a:bodyPr/>
                    <a:lstStyle/>
                    <a:p>
                      <a:pPr marL="0" algn="ctr" rtl="0" eaLnBrk="1" fontAlgn="base" latinLnBrk="0" hangingPunct="1"/>
                      <a:r>
                        <a:rPr lang="es-ES" sz="1600" b="0" i="0" u="none" strike="noStrike" kern="1200">
                          <a:solidFill>
                            <a:srgbClr val="404040"/>
                          </a:solidFill>
                          <a:effectLst/>
                          <a:latin typeface="Calibri"/>
                        </a:rPr>
                        <a:t>6.135</a:t>
                      </a:r>
                      <a:r>
                        <a:rPr lang="es-ES" sz="1800" b="0" i="0" u="none" strike="noStrike" kern="1200">
                          <a:solidFill>
                            <a:srgbClr val="404040"/>
                          </a:solidFill>
                          <a:effectLst/>
                          <a:latin typeface="Calibri"/>
                        </a:rPr>
                        <a:t> </a:t>
                      </a:r>
                      <a:r>
                        <a:rPr lang="es-ES" sz="1600" b="0" i="0" u="none" strike="noStrike" kern="1200">
                          <a:solidFill>
                            <a:srgbClr val="404040"/>
                          </a:solidFill>
                          <a:effectLst/>
                          <a:latin typeface="Calibri"/>
                        </a:rPr>
                        <a:t>(4,5%)</a:t>
                      </a:r>
                      <a:endParaRPr lang="es-ES" sz="1800" b="0" i="0" u="none" strike="noStrike">
                        <a:effectLst/>
                        <a:latin typeface="Calibri"/>
                      </a:endParaRPr>
                    </a:p>
                  </a:txBody>
                  <a:tcPr marL="90043"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rgbClr val="FFFFFF"/>
                    </a:solidFill>
                  </a:tcPr>
                </a:tc>
                <a:extLst>
                  <a:ext uri="{0D108BD9-81ED-4DB2-BD59-A6C34878D82A}">
                    <a16:rowId xmlns:a16="http://schemas.microsoft.com/office/drawing/2014/main" val="2402494695"/>
                  </a:ext>
                </a:extLst>
              </a:tr>
              <a:tr h="448056">
                <a:tc>
                  <a:txBody>
                    <a:bodyPr/>
                    <a:lstStyle/>
                    <a:p>
                      <a:pPr marL="0" algn="ctr" rtl="0" eaLnBrk="1" fontAlgn="base" latinLnBrk="0" hangingPunct="1"/>
                      <a:r>
                        <a:rPr lang="es-ES" sz="1800" b="1" i="0" u="none" strike="noStrike" kern="1200">
                          <a:solidFill>
                            <a:srgbClr val="404040"/>
                          </a:solidFill>
                          <a:effectLst/>
                          <a:latin typeface="Calibri"/>
                        </a:rPr>
                        <a:t>Total</a:t>
                      </a:r>
                      <a:endParaRPr lang="es-ES" sz="1800" b="0" i="0" u="none" strike="noStrike">
                        <a:effectLst/>
                        <a:latin typeface="Calibri"/>
                      </a:endParaRPr>
                    </a:p>
                  </a:txBody>
                  <a:tcPr anchor="ctr">
                    <a:lnL>
                      <a:noFill/>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chemeClr val="bg1"/>
                    </a:solidFill>
                  </a:tcPr>
                </a:tc>
                <a:tc>
                  <a:txBody>
                    <a:bodyPr/>
                    <a:lstStyle/>
                    <a:p>
                      <a:pPr marL="0" algn="ctr" rtl="0" eaLnBrk="1" fontAlgn="base" latinLnBrk="0" hangingPunct="1"/>
                      <a:r>
                        <a:rPr lang="es-ES" sz="1800" b="1" i="0" u="none" strike="noStrike" kern="1200" dirty="0">
                          <a:solidFill>
                            <a:srgbClr val="404040"/>
                          </a:solidFill>
                          <a:effectLst/>
                          <a:latin typeface="Calibri"/>
                        </a:rPr>
                        <a:t>25</a:t>
                      </a:r>
                      <a:r>
                        <a:rPr lang="es-ES" sz="2000" b="0" i="0" u="none" strike="noStrike" kern="1200" dirty="0">
                          <a:solidFill>
                            <a:srgbClr val="404040"/>
                          </a:solidFill>
                          <a:effectLst/>
                          <a:latin typeface="Calibri"/>
                        </a:rPr>
                        <a:t> </a:t>
                      </a:r>
                      <a:r>
                        <a:rPr lang="es-ES" sz="1800" b="1" i="0" u="none" strike="noStrike" kern="1200" dirty="0">
                          <a:solidFill>
                            <a:srgbClr val="404040"/>
                          </a:solidFill>
                          <a:effectLst/>
                          <a:latin typeface="Calibri"/>
                        </a:rPr>
                        <a:t>(18,7%)</a:t>
                      </a:r>
                      <a:endParaRPr lang="es-ES" sz="1800" b="0" i="0" u="none" strike="noStrike" dirty="0">
                        <a:effectLst/>
                        <a:latin typeface="Calibri"/>
                      </a:endParaRPr>
                    </a:p>
                  </a:txBody>
                  <a:tcPr anchor="ctr">
                    <a:lnL w="12700" cap="flat" cmpd="sng" algn="ctr">
                      <a:solidFill>
                        <a:srgbClr val="02B944"/>
                      </a:solidFill>
                      <a:prstDash val="solid"/>
                      <a:round/>
                      <a:headEnd type="none" w="med" len="med"/>
                      <a:tailEnd type="none" w="med" len="med"/>
                    </a:lnL>
                    <a:lnR w="12700" cap="flat" cmpd="sng" algn="ctr">
                      <a:solidFill>
                        <a:srgbClr val="02B944"/>
                      </a:solidFill>
                      <a:prstDash val="solid"/>
                      <a:round/>
                      <a:headEnd type="none" w="med" len="med"/>
                      <a:tailEnd type="none" w="med" len="med"/>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chemeClr val="bg1"/>
                    </a:solidFill>
                  </a:tcPr>
                </a:tc>
                <a:tc>
                  <a:txBody>
                    <a:bodyPr/>
                    <a:lstStyle/>
                    <a:p>
                      <a:pPr marL="0" algn="ctr" rtl="0" eaLnBrk="1" fontAlgn="base" latinLnBrk="0" hangingPunct="1"/>
                      <a:r>
                        <a:rPr lang="es-ES" sz="1800" b="1" i="0" u="none" strike="noStrike" kern="1200" dirty="0">
                          <a:solidFill>
                            <a:srgbClr val="404040"/>
                          </a:solidFill>
                          <a:effectLst/>
                          <a:latin typeface="Calibri"/>
                        </a:rPr>
                        <a:t>59.605</a:t>
                      </a:r>
                      <a:r>
                        <a:rPr lang="es-ES" sz="2000" b="0" i="0" u="none" strike="noStrike" kern="1200" dirty="0">
                          <a:solidFill>
                            <a:srgbClr val="404040"/>
                          </a:solidFill>
                          <a:effectLst/>
                          <a:latin typeface="Calibri"/>
                        </a:rPr>
                        <a:t> </a:t>
                      </a:r>
                      <a:r>
                        <a:rPr lang="es-ES" sz="1800" b="1" i="0" u="none" strike="noStrike" kern="1200" dirty="0">
                          <a:solidFill>
                            <a:srgbClr val="404040"/>
                          </a:solidFill>
                          <a:effectLst/>
                          <a:latin typeface="Calibri"/>
                        </a:rPr>
                        <a:t>(4,4%)</a:t>
                      </a:r>
                      <a:endParaRPr lang="es-ES" sz="1800" b="0" i="0" u="none" strike="noStrike" dirty="0">
                        <a:effectLst/>
                        <a:latin typeface="Calibri"/>
                      </a:endParaRPr>
                    </a:p>
                  </a:txBody>
                  <a:tcPr marL="90043" marT="9525" marB="0" anchor="ctr">
                    <a:lnL w="12700" cap="flat" cmpd="sng" algn="ctr">
                      <a:solidFill>
                        <a:srgbClr val="02B944"/>
                      </a:solidFill>
                      <a:prstDash val="solid"/>
                      <a:round/>
                      <a:headEnd type="none" w="med" len="med"/>
                      <a:tailEnd type="none" w="med" len="med"/>
                    </a:lnL>
                    <a:lnR>
                      <a:noFill/>
                    </a:lnR>
                    <a:lnT w="12700" cap="flat" cmpd="sng" algn="ctr">
                      <a:solidFill>
                        <a:srgbClr val="02B944"/>
                      </a:solidFill>
                      <a:prstDash val="solid"/>
                      <a:round/>
                      <a:headEnd type="none" w="med" len="med"/>
                      <a:tailEnd type="none" w="med" len="med"/>
                    </a:lnT>
                    <a:lnB w="12700" cap="flat" cmpd="sng" algn="ctr">
                      <a:solidFill>
                        <a:srgbClr val="02B944"/>
                      </a:solidFill>
                      <a:prstDash val="solid"/>
                      <a:round/>
                      <a:headEnd type="none" w="med" len="med"/>
                      <a:tailEnd type="none" w="med" len="med"/>
                    </a:lnB>
                    <a:solidFill>
                      <a:schemeClr val="bg1"/>
                    </a:solidFill>
                  </a:tcPr>
                </a:tc>
                <a:extLst>
                  <a:ext uri="{0D108BD9-81ED-4DB2-BD59-A6C34878D82A}">
                    <a16:rowId xmlns:a16="http://schemas.microsoft.com/office/drawing/2014/main" val="2273135552"/>
                  </a:ext>
                </a:extLst>
              </a:tr>
            </a:tbl>
          </a:graphicData>
        </a:graphic>
      </p:graphicFrame>
      <p:sp>
        <p:nvSpPr>
          <p:cNvPr id="16" name="CuadroTexto 11">
            <a:extLst>
              <a:ext uri="{FF2B5EF4-FFF2-40B4-BE49-F238E27FC236}">
                <a16:creationId xmlns:a16="http://schemas.microsoft.com/office/drawing/2014/main" id="{0896ED2E-87A4-4D3F-3FF7-3DC7782BE2D3}"/>
              </a:ext>
            </a:extLst>
          </p:cNvPr>
          <p:cNvSpPr txBox="1">
            <a:spLocks noChangeArrowheads="1"/>
          </p:cNvSpPr>
          <p:nvPr/>
        </p:nvSpPr>
        <p:spPr bwMode="auto">
          <a:xfrm>
            <a:off x="887755" y="1553962"/>
            <a:ext cx="1041648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Aft>
                <a:spcPts val="1500"/>
              </a:spcAft>
              <a:buFont typeface="Arial"/>
              <a:buChar char="•"/>
              <a:defRPr/>
            </a:pPr>
            <a:r>
              <a:rPr lang="es-ES" altLang="es-ES_tradnl" sz="2000" dirty="0">
                <a:ea typeface="Verdana"/>
                <a:cs typeface="Calibri"/>
              </a:rPr>
              <a:t>El estudio concluyó que había una buena salud financiera del Sistema de Educación Superior, con una baja matrícula en instituciones con perfiles en riesgo.</a:t>
            </a:r>
          </a:p>
          <a:p>
            <a:pPr marL="342900" indent="-342900" algn="just">
              <a:spcAft>
                <a:spcPts val="1500"/>
              </a:spcAft>
              <a:buFont typeface="Arial"/>
              <a:buChar char="•"/>
              <a:defRPr/>
            </a:pPr>
            <a:r>
              <a:rPr lang="es-ES" altLang="es-ES_tradnl" sz="2000" dirty="0">
                <a:ea typeface="Verdana"/>
                <a:cs typeface="Calibri"/>
              </a:rPr>
              <a:t>También se identificaron patrones de cambios entre distintos perfiles, observándose instituciones con trayectorias estables y cambiantes a lo largo de los años.</a:t>
            </a:r>
            <a:endParaRPr lang="es-ES" sz="2000" dirty="0">
              <a:ea typeface="Calibri"/>
              <a:cs typeface="Calibri"/>
            </a:endParaRPr>
          </a:p>
        </p:txBody>
      </p:sp>
    </p:spTree>
    <p:extLst>
      <p:ext uri="{BB962C8B-B14F-4D97-AF65-F5344CB8AC3E}">
        <p14:creationId xmlns:p14="http://schemas.microsoft.com/office/powerpoint/2010/main" val="345110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E99C11-EFD6-88EB-C224-71B21AD954C3}"/>
            </a:ext>
          </a:extLst>
        </p:cNvPr>
        <p:cNvGrpSpPr/>
        <p:nvPr/>
      </p:nvGrpSpPr>
      <p:grpSpPr>
        <a:xfrm>
          <a:off x="0" y="0"/>
          <a:ext cx="0" cy="0"/>
          <a:chOff x="0" y="0"/>
          <a:chExt cx="0" cy="0"/>
        </a:xfrm>
      </p:grpSpPr>
      <p:sp>
        <p:nvSpPr>
          <p:cNvPr id="8" name="Subtítulo 2">
            <a:extLst>
              <a:ext uri="{FF2B5EF4-FFF2-40B4-BE49-F238E27FC236}">
                <a16:creationId xmlns:a16="http://schemas.microsoft.com/office/drawing/2014/main" id="{AEDF3012-364E-4CF8-D661-CAC45EAEC4B1}"/>
              </a:ext>
            </a:extLst>
          </p:cNvPr>
          <p:cNvSpPr txBox="1">
            <a:spLocks/>
          </p:cNvSpPr>
          <p:nvPr/>
        </p:nvSpPr>
        <p:spPr>
          <a:xfrm>
            <a:off x="777695" y="759340"/>
            <a:ext cx="6786080" cy="5467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b="1">
              <a:solidFill>
                <a:srgbClr val="44546A"/>
              </a:solidFill>
              <a:latin typeface="Arial" charset="0"/>
              <a:ea typeface="Arial" charset="0"/>
              <a:cs typeface="Arial" charset="0"/>
            </a:endParaRPr>
          </a:p>
        </p:txBody>
      </p:sp>
      <p:sp>
        <p:nvSpPr>
          <p:cNvPr id="9" name="Subtítulo 2">
            <a:extLst>
              <a:ext uri="{FF2B5EF4-FFF2-40B4-BE49-F238E27FC236}">
                <a16:creationId xmlns:a16="http://schemas.microsoft.com/office/drawing/2014/main" id="{3C7658F0-946B-1BCB-BCFF-E36A593616A1}"/>
              </a:ext>
            </a:extLst>
          </p:cNvPr>
          <p:cNvSpPr txBox="1">
            <a:spLocks/>
          </p:cNvSpPr>
          <p:nvPr/>
        </p:nvSpPr>
        <p:spPr>
          <a:xfrm>
            <a:off x="777695" y="758322"/>
            <a:ext cx="2781211" cy="397545"/>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60"/>
              </a:lnSpc>
            </a:pPr>
            <a:r>
              <a:rPr lang="es-ES" sz="3200" b="1" dirty="0">
                <a:solidFill>
                  <a:srgbClr val="0F44A3"/>
                </a:solidFill>
                <a:latin typeface="Verdana"/>
                <a:ea typeface="Verdana"/>
                <a:cs typeface="Verdana" panose="020B0604030504040204" pitchFamily="34" charset="0"/>
              </a:rPr>
              <a:t>EPAES 2024</a:t>
            </a:r>
            <a:endParaRPr lang="es-ES" sz="3200" b="1" dirty="0">
              <a:solidFill>
                <a:srgbClr val="0F44A3"/>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Subtítulo 2">
            <a:extLst>
              <a:ext uri="{FF2B5EF4-FFF2-40B4-BE49-F238E27FC236}">
                <a16:creationId xmlns:a16="http://schemas.microsoft.com/office/drawing/2014/main" id="{39C312CB-6265-B729-9DA6-68731C65EFDF}"/>
              </a:ext>
            </a:extLst>
          </p:cNvPr>
          <p:cNvSpPr txBox="1">
            <a:spLocks/>
          </p:cNvSpPr>
          <p:nvPr/>
        </p:nvSpPr>
        <p:spPr>
          <a:xfrm>
            <a:off x="6993717" y="6358713"/>
            <a:ext cx="4202112" cy="246221"/>
          </a:xfrm>
          <a:prstGeom prst="rect">
            <a:avLst/>
          </a:prstGeom>
          <a:noFill/>
        </p:spPr>
        <p:txBody>
          <a:bodyPr vert="horz" wrap="none" lIns="0" tIns="0" rIns="0" bIns="0" rtlCol="0" anchor="ctr" anchorCtr="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600">
                <a:solidFill>
                  <a:prstClr val="black">
                    <a:lumMod val="65000"/>
                    <a:lumOff val="35000"/>
                  </a:prstClr>
                </a:solidFill>
                <a:ea typeface="Verdana"/>
                <a:cs typeface="Calibri"/>
              </a:rPr>
              <a:t>Salud Financiera en Educación Superior / </a:t>
            </a:r>
            <a:r>
              <a:rPr lang="es-ES" sz="1600" b="1">
                <a:solidFill>
                  <a:srgbClr val="0F44A3"/>
                </a:solidFill>
                <a:ea typeface="Verdana"/>
                <a:cs typeface="Calibri"/>
              </a:rPr>
              <a:t>Contexto</a:t>
            </a:r>
          </a:p>
        </p:txBody>
      </p:sp>
      <p:pic>
        <p:nvPicPr>
          <p:cNvPr id="11" name="Imagen 10" descr="Imagen que contiene Interfaz de usuario gráfica&#10;&#10;Descripción generada automáticamente">
            <a:extLst>
              <a:ext uri="{FF2B5EF4-FFF2-40B4-BE49-F238E27FC236}">
                <a16:creationId xmlns:a16="http://schemas.microsoft.com/office/drawing/2014/main" id="{4E88E81E-CC4F-DE2E-90C9-791C3CF19DDD}"/>
              </a:ext>
            </a:extLst>
          </p:cNvPr>
          <p:cNvPicPr>
            <a:picLocks noChangeAspect="1"/>
          </p:cNvPicPr>
          <p:nvPr/>
        </p:nvPicPr>
        <p:blipFill>
          <a:blip r:embed="rId3"/>
          <a:stretch>
            <a:fillRect/>
          </a:stretch>
        </p:blipFill>
        <p:spPr>
          <a:xfrm>
            <a:off x="535638" y="1907117"/>
            <a:ext cx="5397500" cy="3043766"/>
          </a:xfrm>
          <a:prstGeom prst="rect">
            <a:avLst/>
          </a:prstGeom>
        </p:spPr>
      </p:pic>
      <p:sp>
        <p:nvSpPr>
          <p:cNvPr id="12" name="CuadroTexto 11">
            <a:extLst>
              <a:ext uri="{FF2B5EF4-FFF2-40B4-BE49-F238E27FC236}">
                <a16:creationId xmlns:a16="http://schemas.microsoft.com/office/drawing/2014/main" id="{86408DED-A152-70F2-AE0D-48EC87F024CA}"/>
              </a:ext>
            </a:extLst>
          </p:cNvPr>
          <p:cNvSpPr txBox="1">
            <a:spLocks noChangeArrowheads="1"/>
          </p:cNvSpPr>
          <p:nvPr/>
        </p:nvSpPr>
        <p:spPr bwMode="auto">
          <a:xfrm>
            <a:off x="6031859" y="1492850"/>
            <a:ext cx="5761663"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0000" bIns="45720" anchor="t">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0"/>
              </a:spcBef>
              <a:spcAft>
                <a:spcPts val="1500"/>
              </a:spcAft>
              <a:buClrTx/>
              <a:buSzTx/>
              <a:buFont typeface="Arial"/>
              <a:buChar char="•"/>
              <a:tabLst/>
              <a:defRPr/>
            </a:pPr>
            <a:r>
              <a:rPr kumimoji="0" lang="es-ES" altLang="es-ES_tradnl" sz="1800" b="0" i="0" u="none" strike="noStrike" kern="1200" cap="none" spc="0" normalizeH="0" baseline="0" noProof="0" dirty="0">
                <a:ln>
                  <a:noFill/>
                </a:ln>
                <a:effectLst/>
                <a:uLnTx/>
                <a:uFillTx/>
                <a:latin typeface="Calibri" panose="020F0502020204030204"/>
                <a:ea typeface="Verdana"/>
                <a:cs typeface="Verdana" panose="020B0604030504040204" pitchFamily="34" charset="0"/>
              </a:rPr>
              <a:t>La SES realizó una encuesta para conocer las expectativas de los actores clave del sistema de educación superior en Chile, incluyendo las principales áreas abordadas como la diversificación académica, innovación tecnológica, estancamiento de matrículas, y sostenibilidad financiera.</a:t>
            </a:r>
          </a:p>
          <a:p>
            <a:pPr marL="342900" marR="0" lvl="0" indent="-342900" algn="just" defTabSz="914400" rtl="0" eaLnBrk="1" fontAlgn="auto" latinLnBrk="0" hangingPunct="1">
              <a:lnSpc>
                <a:spcPct val="100000"/>
              </a:lnSpc>
              <a:spcBef>
                <a:spcPct val="0"/>
              </a:spcBef>
              <a:spcAft>
                <a:spcPts val="1500"/>
              </a:spcAft>
              <a:buClrTx/>
              <a:buSzTx/>
              <a:buFont typeface="Arial,Sans-Serif"/>
              <a:buChar char="•"/>
              <a:tabLst/>
              <a:defRPr/>
            </a:pPr>
            <a:r>
              <a:rPr kumimoji="0" lang="es-ES" sz="1800" b="0" i="0" u="none" strike="noStrike" kern="1200" cap="none" spc="0" normalizeH="0" baseline="0" noProof="0" dirty="0">
                <a:ln>
                  <a:noFill/>
                </a:ln>
                <a:effectLst/>
                <a:uLnTx/>
                <a:uFillTx/>
                <a:latin typeface="Calibri" panose="020F0502020204030204"/>
                <a:ea typeface="Calibri"/>
                <a:cs typeface="Calibri" panose="020F0502020204030204"/>
              </a:rPr>
              <a:t>En ella, un 49% de los encuestados consideran la </a:t>
            </a:r>
            <a:r>
              <a:rPr kumimoji="0" lang="es-ES" sz="1800" b="1" i="0" u="none" strike="noStrike" kern="1200" cap="none" spc="0" normalizeH="0" baseline="0" noProof="0" dirty="0">
                <a:ln>
                  <a:noFill/>
                </a:ln>
                <a:effectLst/>
                <a:uLnTx/>
                <a:uFillTx/>
                <a:latin typeface="Calibri" panose="020F0502020204030204"/>
                <a:ea typeface="Calibri"/>
                <a:cs typeface="Calibri" panose="020F0502020204030204"/>
              </a:rPr>
              <a:t>situación financiera actual </a:t>
            </a:r>
            <a:r>
              <a:rPr kumimoji="0" lang="es-ES" sz="1800" b="0" i="0" u="none" strike="noStrike" kern="1200" cap="none" spc="0" normalizeH="0" baseline="0" noProof="0" dirty="0">
                <a:ln>
                  <a:noFill/>
                </a:ln>
                <a:effectLst/>
                <a:uLnTx/>
                <a:uFillTx/>
                <a:latin typeface="Calibri" panose="020F0502020204030204"/>
                <a:ea typeface="Calibri"/>
                <a:cs typeface="Calibri" panose="020F0502020204030204"/>
              </a:rPr>
              <a:t>de su institución como sólida o muy sólida, un 33% como intermedia, y un 18% como débil o muy débil.</a:t>
            </a:r>
            <a:endParaRPr kumimoji="0" lang="en-US" sz="1800" b="0" i="0" u="none" strike="noStrike" kern="1200" cap="none" spc="0" normalizeH="0" baseline="0" noProof="0" dirty="0">
              <a:ln>
                <a:noFill/>
              </a:ln>
              <a:effectLst/>
              <a:uLnTx/>
              <a:uFillTx/>
              <a:latin typeface="Calibri" panose="020F0502020204030204"/>
              <a:ea typeface="Calibri"/>
              <a:cs typeface="Calibri" panose="020F0502020204030204"/>
            </a:endParaRPr>
          </a:p>
          <a:p>
            <a:pPr marL="342900" marR="0" lvl="0" indent="-342900" algn="just" defTabSz="914400" rtl="0" eaLnBrk="1" fontAlgn="auto" latinLnBrk="0" hangingPunct="1">
              <a:lnSpc>
                <a:spcPct val="100000"/>
              </a:lnSpc>
              <a:spcBef>
                <a:spcPct val="0"/>
              </a:spcBef>
              <a:spcAft>
                <a:spcPts val="1500"/>
              </a:spcAft>
              <a:buClrTx/>
              <a:buSzTx/>
              <a:buFont typeface="Arial,Sans-Serif"/>
              <a:buChar char="•"/>
              <a:tabLst/>
              <a:defRPr/>
            </a:pPr>
            <a:r>
              <a:rPr kumimoji="0" lang="es-ES" sz="1800" b="0" i="0" u="none" strike="noStrike" kern="1200" cap="none" spc="0" normalizeH="0" baseline="0" noProof="0" dirty="0">
                <a:ln>
                  <a:noFill/>
                </a:ln>
                <a:effectLst/>
                <a:uLnTx/>
                <a:uFillTx/>
                <a:latin typeface="Calibri" panose="020F0502020204030204"/>
                <a:ea typeface="Calibri"/>
                <a:cs typeface="Calibri" panose="020F0502020204030204"/>
              </a:rPr>
              <a:t>Respecto al </a:t>
            </a:r>
            <a:r>
              <a:rPr kumimoji="0" lang="es-ES" sz="1800" b="1" i="0" u="none" strike="noStrike" kern="1200" cap="none" spc="0" normalizeH="0" baseline="0" noProof="0" dirty="0">
                <a:ln>
                  <a:noFill/>
                </a:ln>
                <a:effectLst/>
                <a:uLnTx/>
                <a:uFillTx/>
                <a:latin typeface="Calibri" panose="020F0502020204030204"/>
                <a:ea typeface="Calibri"/>
                <a:cs typeface="Calibri" panose="020F0502020204030204"/>
              </a:rPr>
              <a:t>futuro</a:t>
            </a:r>
            <a:r>
              <a:rPr kumimoji="0" lang="es-ES" sz="1800" b="0" i="0" u="none" strike="noStrike" kern="1200" cap="none" spc="0" normalizeH="0" baseline="0" noProof="0" dirty="0">
                <a:ln>
                  <a:noFill/>
                </a:ln>
                <a:effectLst/>
                <a:uLnTx/>
                <a:uFillTx/>
                <a:latin typeface="Calibri" panose="020F0502020204030204"/>
                <a:ea typeface="Calibri"/>
                <a:cs typeface="Calibri" panose="020F0502020204030204"/>
              </a:rPr>
              <a:t>, un 71% de los encuestados consideran que la situación de su institución será sólida o muy sólida, un 23% como intermedia y un 6% como débil o muy débil.</a:t>
            </a:r>
            <a:endParaRPr kumimoji="0" lang="es-ES" sz="1800" b="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2153967419"/>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bicaci_x00f3_n xmlns="4a0ff4de-3d8b-4bc8-959c-40ee50ff0e9e">0</Ubicaci_x00f3_n>
    <lcf76f155ced4ddcb4097134ff3c332f xmlns="4a0ff4de-3d8b-4bc8-959c-40ee50ff0e9e">
      <Terms xmlns="http://schemas.microsoft.com/office/infopath/2007/PartnerControls"/>
    </lcf76f155ced4ddcb4097134ff3c332f>
    <TaxKeywordTaxHTField xmlns="701834d7-a796-4a92-a855-04d2af2ee92e">
      <Terms xmlns="http://schemas.microsoft.com/office/infopath/2007/PartnerControls"/>
    </TaxKeywordTaxHTField>
    <TaxCatchAll xmlns="701834d7-a796-4a92-a855-04d2af2ee9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4317A871D77842931D42C546CE6AEB" ma:contentTypeVersion="22" ma:contentTypeDescription="Create a new document." ma:contentTypeScope="" ma:versionID="6ad4db618a1547b4f4c27b48aca916d4">
  <xsd:schema xmlns:xsd="http://www.w3.org/2001/XMLSchema" xmlns:xs="http://www.w3.org/2001/XMLSchema" xmlns:p="http://schemas.microsoft.com/office/2006/metadata/properties" xmlns:ns2="4a0ff4de-3d8b-4bc8-959c-40ee50ff0e9e" xmlns:ns3="701834d7-a796-4a92-a855-04d2af2ee92e" targetNamespace="http://schemas.microsoft.com/office/2006/metadata/properties" ma:root="true" ma:fieldsID="5d09144f8b58a1756a711d5b3aa34996" ns2:_="" ns3:_="">
    <xsd:import namespace="4a0ff4de-3d8b-4bc8-959c-40ee50ff0e9e"/>
    <xsd:import namespace="701834d7-a796-4a92-a855-04d2af2ee92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3:TaxKeywordTaxHTField" minOccurs="0"/>
                <xsd:element ref="ns2:Ubicaci_x00f3_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ff4de-3d8b-4bc8-959c-40ee50ff0e9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a740794-33d6-49a5-b87e-5c9f5217ba4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Ubicaci_x00f3_n" ma:index="20" ma:displayName="Ubicación" ma:default="0" ma:internalName="Ubicaci_x00f3_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1834d7-a796-4a92-a855-04d2af2ee92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9862d59-b03d-42fe-a20d-39a3f3f422d6}" ma:internalName="TaxCatchAll" ma:showField="CatchAllData" ma:web="701834d7-a796-4a92-a855-04d2af2ee92e">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fieldId="{23f27201-bee3-471e-b2e7-b64fd8b7ca38}" ma:taxonomyMulti="true" ma:sspId="ba740794-33d6-49a5-b87e-5c9f5217ba4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94B6AC-A0F3-4960-97C0-40CFB5E2B3E3}">
  <ds:schemaRefs>
    <ds:schemaRef ds:uri="http://purl.org/dc/dcmitype/"/>
    <ds:schemaRef ds:uri="4a0ff4de-3d8b-4bc8-959c-40ee50ff0e9e"/>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701834d7-a796-4a92-a855-04d2af2ee92e"/>
  </ds:schemaRefs>
</ds:datastoreItem>
</file>

<file path=customXml/itemProps2.xml><?xml version="1.0" encoding="utf-8"?>
<ds:datastoreItem xmlns:ds="http://schemas.openxmlformats.org/officeDocument/2006/customXml" ds:itemID="{E77DF4F4-C06C-4CE5-B391-BA7615968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ff4de-3d8b-4bc8-959c-40ee50ff0e9e"/>
    <ds:schemaRef ds:uri="701834d7-a796-4a92-a855-04d2af2ee9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F05C34-C60D-406C-BC70-F7400E118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743</TotalTime>
  <Words>2892</Words>
  <Application>Microsoft Office PowerPoint</Application>
  <PresentationFormat>Panorámica</PresentationFormat>
  <Paragraphs>465</Paragraphs>
  <Slides>48</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Arial</vt:lpstr>
      <vt:lpstr>Arial,Sans-Serif</vt:lpstr>
      <vt:lpstr>Calibri</vt:lpstr>
      <vt:lpstr>Calibri Light</vt:lpstr>
      <vt:lpstr>Cambria Math</vt:lpstr>
      <vt:lpstr>Courier New</vt:lpstr>
      <vt:lpstr>Verdana</vt:lpstr>
      <vt:lpstr>Wingdings</vt: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Relación entre estructura de ingresos y salud financiera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Angelica Joannon Ovalle</dc:creator>
  <cp:lastModifiedBy>Karla Escobar Parada</cp:lastModifiedBy>
  <cp:revision>6</cp:revision>
  <cp:lastPrinted>2023-11-13T18:42:14Z</cp:lastPrinted>
  <dcterms:created xsi:type="dcterms:W3CDTF">2018-09-06T14:35:14Z</dcterms:created>
  <dcterms:modified xsi:type="dcterms:W3CDTF">2024-12-02T15:49:35Z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0x010100414317A871D77842931D42C546CE6AEB</vt:lpwstr>
  </property>
  <property fmtid="{D5CDD505-2E9C-101B-9397-08002B2CF9AE}" pid="3" name="TaxKeyword">
    <vt:lpwstr/>
  </property>
  <property fmtid="{D5CDD505-2E9C-101B-9397-08002B2CF9AE}" pid="4" name="MediaServiceImageTags">
    <vt:lpwstr/>
  </property>
</Properties>
</file>